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80" r:id="rId25"/>
    <p:sldId id="281" r:id="rId26"/>
    <p:sldId id="282" r:id="rId27"/>
    <p:sldId id="283" r:id="rId28"/>
    <p:sldId id="284" r:id="rId29"/>
    <p:sldId id="285" r:id="rId30"/>
    <p:sldId id="286" r:id="rId31"/>
    <p:sldId id="287" r:id="rId32"/>
  </p:sldIdLst>
  <p:sldSz cx="18288000" cy="10287000"/>
  <p:notesSz cx="6858000" cy="9144000"/>
  <p:embeddedFontLst>
    <p:embeddedFont>
      <p:font typeface="Canva Sans" panose="020B0604020202020204" charset="0"/>
      <p:regular r:id="rId33"/>
    </p:embeddedFont>
    <p:embeddedFont>
      <p:font typeface="Canva Sans Bold" panose="020B0604020202020204" charset="0"/>
      <p:regular r:id="rId34"/>
    </p:embeddedFont>
    <p:embeddedFont>
      <p:font typeface="Canva Sans Italics" panose="020B0604020202020204" charset="0"/>
      <p:regular r:id="rId35"/>
    </p:embeddedFont>
    <p:embeddedFont>
      <p:font typeface="Copperplate Gothic 32 AB" panose="020B0604020202020204" charset="0"/>
      <p:regular r:id="rId36"/>
    </p:embeddedFont>
    <p:embeddedFont>
      <p:font typeface="Copperplate Gothic 32 AB Bold" panose="020B0604020202020204" charset="0"/>
      <p:regular r:id="rId37"/>
    </p:embeddedFont>
    <p:embeddedFont>
      <p:font typeface="DM Sans Bold Italics" panose="020B0604020202020204" charset="0"/>
      <p:regular r:id="rId38"/>
    </p:embeddedFont>
    <p:embeddedFont>
      <p:font typeface="DM Sans Italics" panose="020B0604020202020204" charset="0"/>
      <p:regular r:id="rId39"/>
    </p:embeddedFont>
    <p:embeddedFont>
      <p:font typeface="Now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0" d="100"/>
          <a:sy n="40" d="100"/>
        </p:scale>
        <p:origin x="75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48409">
            <a:off x="-1871927" y="8130552"/>
            <a:ext cx="6755091" cy="6130246"/>
          </a:xfrm>
          <a:custGeom>
            <a:avLst/>
            <a:gdLst/>
            <a:ahLst/>
            <a:cxnLst/>
            <a:rect l="l" t="t" r="r" b="b"/>
            <a:pathLst>
              <a:path w="6755091" h="6130246">
                <a:moveTo>
                  <a:pt x="0" y="0"/>
                </a:moveTo>
                <a:lnTo>
                  <a:pt x="6755092" y="0"/>
                </a:lnTo>
                <a:lnTo>
                  <a:pt x="6755092" y="6130245"/>
                </a:lnTo>
                <a:lnTo>
                  <a:pt x="0" y="6130245"/>
                </a:lnTo>
                <a:lnTo>
                  <a:pt x="0" y="0"/>
                </a:lnTo>
                <a:close/>
              </a:path>
            </a:pathLst>
          </a:custGeom>
          <a:blipFill>
            <a:blip r:embed="rId3"/>
            <a:stretch>
              <a:fillRect/>
            </a:stretch>
          </a:blipFill>
        </p:spPr>
      </p:sp>
      <p:sp>
        <p:nvSpPr>
          <p:cNvPr id="4" name="Freeform 4"/>
          <p:cNvSpPr/>
          <p:nvPr/>
        </p:nvSpPr>
        <p:spPr>
          <a:xfrm rot="2223819">
            <a:off x="11691740" y="-5715833"/>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5" name="TextBox 5"/>
          <p:cNvSpPr txBox="1"/>
          <p:nvPr/>
        </p:nvSpPr>
        <p:spPr>
          <a:xfrm>
            <a:off x="1691593" y="4657247"/>
            <a:ext cx="8547187" cy="1921209"/>
          </a:xfrm>
          <a:prstGeom prst="rect">
            <a:avLst/>
          </a:prstGeom>
        </p:spPr>
        <p:txBody>
          <a:bodyPr lIns="0" tIns="0" rIns="0" bIns="0" rtlCol="0" anchor="t">
            <a:spAutoFit/>
          </a:bodyPr>
          <a:lstStyle/>
          <a:p>
            <a:pPr>
              <a:lnSpc>
                <a:spcPts val="15492"/>
              </a:lnSpc>
            </a:pPr>
            <a:r>
              <a:rPr lang="en-US" sz="11308">
                <a:solidFill>
                  <a:srgbClr val="B100E8"/>
                </a:solidFill>
                <a:latin typeface="Now Bold"/>
              </a:rPr>
              <a:t>PIPELINING</a:t>
            </a:r>
          </a:p>
        </p:txBody>
      </p:sp>
      <p:sp>
        <p:nvSpPr>
          <p:cNvPr id="6" name="Freeform 6"/>
          <p:cNvSpPr/>
          <p:nvPr/>
        </p:nvSpPr>
        <p:spPr>
          <a:xfrm>
            <a:off x="-1028700" y="-12783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7" name="Freeform 7"/>
          <p:cNvSpPr/>
          <p:nvPr/>
        </p:nvSpPr>
        <p:spPr>
          <a:xfrm rot="-8194833">
            <a:off x="14482979" y="8527930"/>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674634" y="3589069"/>
            <a:ext cx="8547187" cy="1318410"/>
          </a:xfrm>
          <a:prstGeom prst="rect">
            <a:avLst/>
          </a:prstGeom>
        </p:spPr>
        <p:txBody>
          <a:bodyPr lIns="0" tIns="0" rIns="0" bIns="0" rtlCol="0" anchor="t">
            <a:spAutoFit/>
          </a:bodyPr>
          <a:lstStyle/>
          <a:p>
            <a:pPr>
              <a:lnSpc>
                <a:spcPts val="10645"/>
              </a:lnSpc>
            </a:pPr>
            <a:r>
              <a:rPr lang="en-US" sz="7658">
                <a:solidFill>
                  <a:srgbClr val="048AFF"/>
                </a:solidFill>
                <a:latin typeface="Now Bold"/>
              </a:rPr>
              <a:t>CI CD </a:t>
            </a:r>
          </a:p>
        </p:txBody>
      </p:sp>
      <p:sp>
        <p:nvSpPr>
          <p:cNvPr id="9" name="Freeform 9"/>
          <p:cNvSpPr/>
          <p:nvPr/>
        </p:nvSpPr>
        <p:spPr>
          <a:xfrm>
            <a:off x="1674634" y="2126820"/>
            <a:ext cx="1173233" cy="1164700"/>
          </a:xfrm>
          <a:custGeom>
            <a:avLst/>
            <a:gdLst/>
            <a:ahLst/>
            <a:cxnLst/>
            <a:rect l="l" t="t" r="r" b="b"/>
            <a:pathLst>
              <a:path w="1173233" h="1164700">
                <a:moveTo>
                  <a:pt x="0" y="0"/>
                </a:moveTo>
                <a:lnTo>
                  <a:pt x="1173233" y="0"/>
                </a:lnTo>
                <a:lnTo>
                  <a:pt x="1173233" y="1164701"/>
                </a:lnTo>
                <a:lnTo>
                  <a:pt x="0" y="11647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36747" y="4175841"/>
            <a:ext cx="13684957" cy="5500763"/>
          </a:xfrm>
          <a:custGeom>
            <a:avLst/>
            <a:gdLst/>
            <a:ahLst/>
            <a:cxnLst/>
            <a:rect l="l" t="t" r="r" b="b"/>
            <a:pathLst>
              <a:path w="13684957" h="5500763">
                <a:moveTo>
                  <a:pt x="0" y="0"/>
                </a:moveTo>
                <a:lnTo>
                  <a:pt x="13684957" y="0"/>
                </a:lnTo>
                <a:lnTo>
                  <a:pt x="13684957" y="5500763"/>
                </a:lnTo>
                <a:lnTo>
                  <a:pt x="0" y="5500763"/>
                </a:lnTo>
                <a:lnTo>
                  <a:pt x="0" y="0"/>
                </a:lnTo>
                <a:close/>
              </a:path>
            </a:pathLst>
          </a:custGeom>
          <a:blipFill>
            <a:blip r:embed="rId2"/>
            <a:stretch>
              <a:fillRect t="-17447" b="-31972"/>
            </a:stretch>
          </a:blipFill>
        </p:spPr>
      </p:sp>
      <p:sp>
        <p:nvSpPr>
          <p:cNvPr id="3" name="Freeform 3"/>
          <p:cNvSpPr/>
          <p:nvPr/>
        </p:nvSpPr>
        <p:spPr>
          <a:xfrm>
            <a:off x="11779492" y="-1345064"/>
            <a:ext cx="6508508" cy="5001070"/>
          </a:xfrm>
          <a:custGeom>
            <a:avLst/>
            <a:gdLst/>
            <a:ahLst/>
            <a:cxnLst/>
            <a:rect l="l" t="t" r="r" b="b"/>
            <a:pathLst>
              <a:path w="6508508" h="5001070">
                <a:moveTo>
                  <a:pt x="0" y="0"/>
                </a:moveTo>
                <a:lnTo>
                  <a:pt x="6508508" y="0"/>
                </a:lnTo>
                <a:lnTo>
                  <a:pt x="6508508" y="5001070"/>
                </a:lnTo>
                <a:lnTo>
                  <a:pt x="0" y="5001070"/>
                </a:lnTo>
                <a:lnTo>
                  <a:pt x="0" y="0"/>
                </a:lnTo>
                <a:close/>
              </a:path>
            </a:pathLst>
          </a:custGeom>
          <a:blipFill>
            <a:blip r:embed="rId3"/>
            <a:stretch>
              <a:fillRect/>
            </a:stretch>
          </a:blipFill>
        </p:spPr>
      </p:sp>
      <p:sp>
        <p:nvSpPr>
          <p:cNvPr id="4" name="TextBox 4"/>
          <p:cNvSpPr txBox="1"/>
          <p:nvPr/>
        </p:nvSpPr>
        <p:spPr>
          <a:xfrm>
            <a:off x="557205" y="347351"/>
            <a:ext cx="7748595" cy="1219823"/>
          </a:xfrm>
          <a:prstGeom prst="rect">
            <a:avLst/>
          </a:prstGeom>
        </p:spPr>
        <p:txBody>
          <a:bodyPr wrap="square" lIns="0" tIns="0" rIns="0" bIns="0" rtlCol="0" anchor="t">
            <a:spAutoFit/>
          </a:bodyPr>
          <a:lstStyle/>
          <a:p>
            <a:pPr algn="ctr">
              <a:lnSpc>
                <a:spcPts val="9940"/>
              </a:lnSpc>
            </a:pPr>
            <a:r>
              <a:rPr lang="en-US" sz="7100" dirty="0">
                <a:solidFill>
                  <a:srgbClr val="048AFF"/>
                </a:solidFill>
                <a:latin typeface="Canva Sans Bold"/>
              </a:rPr>
              <a:t>Implementation</a:t>
            </a:r>
          </a:p>
        </p:txBody>
      </p:sp>
      <p:sp>
        <p:nvSpPr>
          <p:cNvPr id="5" name="TextBox 5"/>
          <p:cNvSpPr txBox="1"/>
          <p:nvPr/>
        </p:nvSpPr>
        <p:spPr>
          <a:xfrm>
            <a:off x="557205" y="2095220"/>
            <a:ext cx="11518927" cy="1839158"/>
          </a:xfrm>
          <a:prstGeom prst="rect">
            <a:avLst/>
          </a:prstGeom>
        </p:spPr>
        <p:txBody>
          <a:bodyPr lIns="0" tIns="0" rIns="0" bIns="0" rtlCol="0" anchor="t">
            <a:spAutoFit/>
          </a:bodyPr>
          <a:lstStyle/>
          <a:p>
            <a:pPr marL="636004" lvl="1" indent="-318002">
              <a:lnSpc>
                <a:spcPts val="3623"/>
              </a:lnSpc>
              <a:buFont typeface="Arial"/>
              <a:buChar char="•"/>
            </a:pPr>
            <a:r>
              <a:rPr lang="en-US" sz="2945" dirty="0">
                <a:solidFill>
                  <a:srgbClr val="048AFF"/>
                </a:solidFill>
                <a:latin typeface="DM Sans Bold Italics"/>
              </a:rPr>
              <a:t>Launch EC2 Instance</a:t>
            </a:r>
            <a:r>
              <a:rPr lang="en-US" sz="2945" dirty="0">
                <a:solidFill>
                  <a:srgbClr val="FFFFFF"/>
                </a:solidFill>
                <a:latin typeface="DM Sans Italics"/>
              </a:rPr>
              <a:t>: Create an EC2 instance using the AWS Management Console or AWS CLI. Choosing instance type that suits the needs, and ensure it has adequate resources for running Jenkins and </a:t>
            </a:r>
            <a:r>
              <a:rPr lang="en-US" sz="2945" dirty="0" err="1">
                <a:solidFill>
                  <a:srgbClr val="FFFFFF"/>
                </a:solidFill>
                <a:latin typeface="DM Sans Italics"/>
              </a:rPr>
              <a:t>sonarqube</a:t>
            </a:r>
            <a:r>
              <a:rPr lang="en-US" sz="2945" dirty="0">
                <a:solidFill>
                  <a:srgbClr val="FFFFFF"/>
                </a:solidFill>
                <a:latin typeface="DM Sans Italics"/>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486997" y="1738106"/>
            <a:ext cx="12692162" cy="6496394"/>
          </a:xfrm>
          <a:prstGeom prst="rect">
            <a:avLst/>
          </a:prstGeom>
        </p:spPr>
        <p:txBody>
          <a:bodyPr lIns="0" tIns="0" rIns="0" bIns="0" rtlCol="0" anchor="t">
            <a:spAutoFit/>
          </a:bodyPr>
          <a:lstStyle/>
          <a:p>
            <a:pPr marL="780417" lvl="1" indent="-390208">
              <a:lnSpc>
                <a:spcPts val="5060"/>
              </a:lnSpc>
              <a:buFont typeface="Arial"/>
              <a:buChar char="•"/>
            </a:pPr>
            <a:r>
              <a:rPr lang="en-US" sz="3614" dirty="0">
                <a:solidFill>
                  <a:srgbClr val="FFFFFF"/>
                </a:solidFill>
                <a:latin typeface="Canva Sans Semi-Bold"/>
              </a:rPr>
              <a:t>Name</a:t>
            </a:r>
            <a:r>
              <a:rPr lang="en-US" sz="3614" dirty="0">
                <a:solidFill>
                  <a:srgbClr val="FFFFFF"/>
                </a:solidFill>
                <a:latin typeface="Canva Sans"/>
              </a:rPr>
              <a:t>: t2.large/t2.medium</a:t>
            </a:r>
          </a:p>
          <a:p>
            <a:pPr marL="780417" lvl="1" indent="-390208">
              <a:lnSpc>
                <a:spcPts val="5060"/>
              </a:lnSpc>
              <a:buFont typeface="Arial"/>
              <a:buChar char="•"/>
            </a:pPr>
            <a:r>
              <a:rPr lang="en-US" sz="3614" dirty="0">
                <a:solidFill>
                  <a:srgbClr val="FFFFFF"/>
                </a:solidFill>
                <a:latin typeface="Canva Sans Semi-Bold"/>
              </a:rPr>
              <a:t>vCPUs</a:t>
            </a:r>
            <a:r>
              <a:rPr lang="en-US" sz="3614" dirty="0">
                <a:solidFill>
                  <a:srgbClr val="FFFFFF"/>
                </a:solidFill>
                <a:latin typeface="Canva Sans"/>
              </a:rPr>
              <a:t>: 2</a:t>
            </a:r>
          </a:p>
          <a:p>
            <a:pPr marL="780417" lvl="1" indent="-390208">
              <a:lnSpc>
                <a:spcPts val="5060"/>
              </a:lnSpc>
              <a:buFont typeface="Arial"/>
              <a:buChar char="•"/>
            </a:pPr>
            <a:r>
              <a:rPr lang="en-US" sz="3614" dirty="0">
                <a:solidFill>
                  <a:srgbClr val="FFFFFF"/>
                </a:solidFill>
                <a:latin typeface="Canva Sans Semi-Bold"/>
              </a:rPr>
              <a:t>RAM (GiB)</a:t>
            </a:r>
            <a:r>
              <a:rPr lang="en-US" sz="3614" dirty="0">
                <a:solidFill>
                  <a:srgbClr val="FFFFFF"/>
                </a:solidFill>
                <a:latin typeface="Canva Sans"/>
              </a:rPr>
              <a:t>: 8.0</a:t>
            </a:r>
          </a:p>
          <a:p>
            <a:pPr marL="780417" lvl="1" indent="-390208">
              <a:lnSpc>
                <a:spcPts val="5060"/>
              </a:lnSpc>
              <a:buFont typeface="Arial"/>
              <a:buChar char="•"/>
            </a:pPr>
            <a:r>
              <a:rPr lang="en-US" sz="3614" dirty="0">
                <a:solidFill>
                  <a:srgbClr val="FFFFFF"/>
                </a:solidFill>
                <a:latin typeface="Canva Sans Semi-Bold"/>
              </a:rPr>
              <a:t>CPU Credits/</a:t>
            </a:r>
            <a:r>
              <a:rPr lang="en-US" sz="3614" dirty="0" err="1">
                <a:solidFill>
                  <a:srgbClr val="FFFFFF"/>
                </a:solidFill>
                <a:latin typeface="Canva Sans Semi-Bold"/>
              </a:rPr>
              <a:t>hr</a:t>
            </a:r>
            <a:r>
              <a:rPr lang="en-US" sz="3614" dirty="0">
                <a:solidFill>
                  <a:srgbClr val="FFFFFF"/>
                </a:solidFill>
                <a:latin typeface="Canva Sans"/>
              </a:rPr>
              <a:t>: 36</a:t>
            </a:r>
          </a:p>
          <a:p>
            <a:pPr marL="780417" lvl="1" indent="-390208">
              <a:lnSpc>
                <a:spcPts val="5060"/>
              </a:lnSpc>
              <a:buFont typeface="Arial"/>
              <a:buChar char="•"/>
            </a:pPr>
            <a:r>
              <a:rPr lang="en-US" sz="3614" dirty="0">
                <a:solidFill>
                  <a:srgbClr val="FFFFFF"/>
                </a:solidFill>
                <a:latin typeface="Canva Sans"/>
              </a:rPr>
              <a:t>Security Groups : all traffic</a:t>
            </a:r>
          </a:p>
          <a:p>
            <a:pPr marL="780417" lvl="1" indent="-390208">
              <a:lnSpc>
                <a:spcPts val="5060"/>
              </a:lnSpc>
              <a:buFont typeface="Arial"/>
              <a:buChar char="•"/>
            </a:pPr>
            <a:r>
              <a:rPr lang="en-US" sz="3614" dirty="0">
                <a:solidFill>
                  <a:srgbClr val="FFFFFF"/>
                </a:solidFill>
                <a:latin typeface="Canva Sans Semi-Bold"/>
              </a:rPr>
              <a:t>On-Demand Price/</a:t>
            </a:r>
            <a:r>
              <a:rPr lang="en-US" sz="3614" dirty="0" err="1">
                <a:solidFill>
                  <a:srgbClr val="FFFFFF"/>
                </a:solidFill>
                <a:latin typeface="Canva Sans Semi-Bold"/>
              </a:rPr>
              <a:t>hr</a:t>
            </a:r>
            <a:r>
              <a:rPr lang="en-US" sz="3614" dirty="0">
                <a:solidFill>
                  <a:srgbClr val="FFFFFF"/>
                </a:solidFill>
                <a:latin typeface="Canva Sans"/>
              </a:rPr>
              <a:t>: $0.0928</a:t>
            </a:r>
          </a:p>
          <a:p>
            <a:pPr marL="780417" lvl="1" indent="-390208">
              <a:lnSpc>
                <a:spcPts val="5060"/>
              </a:lnSpc>
              <a:buFont typeface="Arial"/>
              <a:buChar char="•"/>
            </a:pPr>
            <a:r>
              <a:rPr lang="en-US" sz="3614" dirty="0">
                <a:solidFill>
                  <a:srgbClr val="FFFFFF"/>
                </a:solidFill>
                <a:latin typeface="Canva Sans Semi-Bold"/>
              </a:rPr>
              <a:t>1-yr Reserved Instance Effective Hourly Price</a:t>
            </a:r>
            <a:r>
              <a:rPr lang="en-US" sz="3614" dirty="0">
                <a:solidFill>
                  <a:srgbClr val="FFFFFF"/>
                </a:solidFill>
                <a:latin typeface="Canva Sans"/>
              </a:rPr>
              <a:t>: $0.055</a:t>
            </a:r>
          </a:p>
          <a:p>
            <a:pPr marL="780417" lvl="1" indent="-390208">
              <a:lnSpc>
                <a:spcPts val="5060"/>
              </a:lnSpc>
              <a:buFont typeface="Arial"/>
              <a:buChar char="•"/>
            </a:pPr>
            <a:r>
              <a:rPr lang="en-US" sz="3614" dirty="0">
                <a:solidFill>
                  <a:srgbClr val="FFFFFF"/>
                </a:solidFill>
                <a:latin typeface="Canva Sans Bold"/>
              </a:rPr>
              <a:t>BURSTABLE CPU PERFORMANCE</a:t>
            </a:r>
          </a:p>
          <a:p>
            <a:pPr marL="780417" lvl="1" indent="-390208">
              <a:lnSpc>
                <a:spcPts val="5060"/>
              </a:lnSpc>
              <a:buFont typeface="Arial"/>
              <a:buChar char="•"/>
            </a:pPr>
            <a:r>
              <a:rPr lang="en-US" sz="3614" dirty="0">
                <a:solidFill>
                  <a:srgbClr val="FFFFFF"/>
                </a:solidFill>
                <a:latin typeface="Canva Sans Bold"/>
              </a:rPr>
              <a:t>BURSTABLE EBS PERFORMANCE</a:t>
            </a:r>
          </a:p>
          <a:p>
            <a:pPr algn="l">
              <a:lnSpc>
                <a:spcPts val="5060"/>
              </a:lnSpc>
            </a:pPr>
            <a:endParaRPr lang="en-US" sz="3614" dirty="0">
              <a:solidFill>
                <a:srgbClr val="FFFFFF"/>
              </a:solidFill>
              <a:latin typeface="Canva Sans Bold"/>
            </a:endParaRPr>
          </a:p>
        </p:txBody>
      </p:sp>
      <p:sp>
        <p:nvSpPr>
          <p:cNvPr id="3" name="Freeform 3"/>
          <p:cNvSpPr/>
          <p:nvPr/>
        </p:nvSpPr>
        <p:spPr>
          <a:xfrm>
            <a:off x="14636453" y="259192"/>
            <a:ext cx="1649668" cy="1545590"/>
          </a:xfrm>
          <a:custGeom>
            <a:avLst/>
            <a:gdLst/>
            <a:ahLst/>
            <a:cxnLst/>
            <a:rect l="l" t="t" r="r" b="b"/>
            <a:pathLst>
              <a:path w="1649668" h="1545590">
                <a:moveTo>
                  <a:pt x="0" y="0"/>
                </a:moveTo>
                <a:lnTo>
                  <a:pt x="1649669" y="0"/>
                </a:lnTo>
                <a:lnTo>
                  <a:pt x="1649669" y="1545589"/>
                </a:lnTo>
                <a:lnTo>
                  <a:pt x="0" y="1545589"/>
                </a:lnTo>
                <a:lnTo>
                  <a:pt x="0" y="0"/>
                </a:lnTo>
                <a:close/>
              </a:path>
            </a:pathLst>
          </a:custGeom>
          <a:blipFill>
            <a:blip r:embed="rId2"/>
            <a:stretch>
              <a:fillRect b="-6733"/>
            </a:stretch>
          </a:blipFill>
        </p:spPr>
      </p:sp>
      <p:sp>
        <p:nvSpPr>
          <p:cNvPr id="4" name="TextBox 4"/>
          <p:cNvSpPr txBox="1"/>
          <p:nvPr/>
        </p:nvSpPr>
        <p:spPr>
          <a:xfrm>
            <a:off x="0" y="547052"/>
            <a:ext cx="14636453" cy="811530"/>
          </a:xfrm>
          <a:prstGeom prst="rect">
            <a:avLst/>
          </a:prstGeom>
        </p:spPr>
        <p:txBody>
          <a:bodyPr lIns="0" tIns="0" rIns="0" bIns="0" rtlCol="0" anchor="t">
            <a:spAutoFit/>
          </a:bodyPr>
          <a:lstStyle/>
          <a:p>
            <a:pPr algn="ctr">
              <a:lnSpc>
                <a:spcPts val="6720"/>
              </a:lnSpc>
            </a:pPr>
            <a:r>
              <a:rPr lang="en-US" sz="4800">
                <a:solidFill>
                  <a:srgbClr val="FFFFFF"/>
                </a:solidFill>
                <a:latin typeface="Canva Sans Bold"/>
              </a:rPr>
              <a:t>EC2   T2  LARGE  INSTANCE   CONFIGURATION</a:t>
            </a:r>
          </a:p>
        </p:txBody>
      </p:sp>
      <p:sp>
        <p:nvSpPr>
          <p:cNvPr id="5" name="Freeform 5"/>
          <p:cNvSpPr/>
          <p:nvPr/>
        </p:nvSpPr>
        <p:spPr>
          <a:xfrm rot="2223819">
            <a:off x="13630923" y="5389254"/>
            <a:ext cx="12596877" cy="11431666"/>
          </a:xfrm>
          <a:custGeom>
            <a:avLst/>
            <a:gdLst/>
            <a:ahLst/>
            <a:cxnLst/>
            <a:rect l="l" t="t" r="r" b="b"/>
            <a:pathLst>
              <a:path w="12596877" h="11431666">
                <a:moveTo>
                  <a:pt x="0" y="0"/>
                </a:moveTo>
                <a:lnTo>
                  <a:pt x="12596878" y="0"/>
                </a:lnTo>
                <a:lnTo>
                  <a:pt x="12596878" y="11431666"/>
                </a:lnTo>
                <a:lnTo>
                  <a:pt x="0" y="11431666"/>
                </a:lnTo>
                <a:lnTo>
                  <a:pt x="0" y="0"/>
                </a:lnTo>
                <a:close/>
              </a:path>
            </a:pathLst>
          </a:custGeom>
          <a:blipFill>
            <a:blip r:embed="rId3"/>
            <a:stretch>
              <a:fillRect/>
            </a:stretch>
          </a:blipFill>
        </p:spPr>
      </p:sp>
      <p:sp>
        <p:nvSpPr>
          <p:cNvPr id="6" name="Freeform 6"/>
          <p:cNvSpPr/>
          <p:nvPr/>
        </p:nvSpPr>
        <p:spPr>
          <a:xfrm>
            <a:off x="313764" y="1583262"/>
            <a:ext cx="1173233" cy="1164700"/>
          </a:xfrm>
          <a:custGeom>
            <a:avLst/>
            <a:gdLst/>
            <a:ahLst/>
            <a:cxnLst/>
            <a:rect l="l" t="t" r="r" b="b"/>
            <a:pathLst>
              <a:path w="1173233" h="1164700">
                <a:moveTo>
                  <a:pt x="0" y="0"/>
                </a:moveTo>
                <a:lnTo>
                  <a:pt x="1173233" y="0"/>
                </a:lnTo>
                <a:lnTo>
                  <a:pt x="1173233" y="1164701"/>
                </a:lnTo>
                <a:lnTo>
                  <a:pt x="0" y="116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388854" y="8646885"/>
            <a:ext cx="1875852" cy="187585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51467" y="310015"/>
            <a:ext cx="17007833" cy="9889054"/>
          </a:xfrm>
          <a:prstGeom prst="rect">
            <a:avLst/>
          </a:prstGeom>
        </p:spPr>
        <p:txBody>
          <a:bodyPr lIns="0" tIns="0" rIns="0" bIns="0" rtlCol="0" anchor="t">
            <a:spAutoFit/>
          </a:bodyPr>
          <a:lstStyle/>
          <a:p>
            <a:pPr marL="659540" lvl="1" indent="-329770">
              <a:lnSpc>
                <a:spcPts val="4276"/>
              </a:lnSpc>
              <a:buFont typeface="Arial"/>
              <a:buChar char="•"/>
            </a:pPr>
            <a:r>
              <a:rPr lang="en-US" sz="4000" dirty="0">
                <a:solidFill>
                  <a:srgbClr val="048AFF"/>
                </a:solidFill>
                <a:latin typeface="Canva Sans Semi-Bold"/>
              </a:rPr>
              <a:t>Cost-Effective Resource</a:t>
            </a:r>
            <a:r>
              <a:rPr lang="en-US" sz="3054" dirty="0">
                <a:solidFill>
                  <a:srgbClr val="FFFFFF"/>
                </a:solidFill>
                <a:latin typeface="Canva Sans"/>
              </a:rPr>
              <a:t>: The t2.large instance balances CPU and memory resources, making it cost-effective for running various CI/CD tools and services without overspending on larger instance types.</a:t>
            </a:r>
          </a:p>
          <a:p>
            <a:pPr marL="659540" lvl="1" indent="-329770">
              <a:lnSpc>
                <a:spcPts val="4276"/>
              </a:lnSpc>
              <a:buFont typeface="Arial"/>
              <a:buChar char="•"/>
            </a:pPr>
            <a:r>
              <a:rPr lang="en-US" sz="4000" dirty="0">
                <a:solidFill>
                  <a:srgbClr val="048AFF"/>
                </a:solidFill>
                <a:latin typeface="Canva Sans Semi-Bold"/>
              </a:rPr>
              <a:t>Scalability</a:t>
            </a:r>
            <a:r>
              <a:rPr lang="en-US" sz="3054" dirty="0">
                <a:solidFill>
                  <a:srgbClr val="FFFFFF"/>
                </a:solidFill>
                <a:latin typeface="Canva Sans"/>
              </a:rPr>
              <a:t>: T2 instances can burst their CPU performance when needed. This makes them suitable for handling build and deployment spikes during CI/CD pipeline execution without the need for constant high CPU capacity.</a:t>
            </a:r>
          </a:p>
          <a:p>
            <a:pPr marL="659540" lvl="1" indent="-329770">
              <a:lnSpc>
                <a:spcPts val="4276"/>
              </a:lnSpc>
              <a:buFont typeface="Arial"/>
              <a:buChar char="•"/>
            </a:pPr>
            <a:r>
              <a:rPr lang="en-US" sz="4000" dirty="0">
                <a:solidFill>
                  <a:srgbClr val="048AFF"/>
                </a:solidFill>
                <a:latin typeface="Canva Sans Semi-Bold"/>
              </a:rPr>
              <a:t>Testing Environment</a:t>
            </a:r>
            <a:r>
              <a:rPr lang="en-US" sz="3054" dirty="0">
                <a:solidFill>
                  <a:srgbClr val="FFFFFF"/>
                </a:solidFill>
                <a:latin typeface="Canva Sans"/>
              </a:rPr>
              <a:t>: You can use the t2.large instance as a test and staging environment where you can perform integration testing, quality assurance, and pre-production validation of application changes before deployment.</a:t>
            </a:r>
          </a:p>
          <a:p>
            <a:pPr marL="659540" lvl="1" indent="-329770">
              <a:lnSpc>
                <a:spcPts val="4276"/>
              </a:lnSpc>
              <a:buFont typeface="Arial"/>
              <a:buChar char="•"/>
            </a:pPr>
            <a:r>
              <a:rPr lang="en-US" sz="4000" dirty="0">
                <a:solidFill>
                  <a:srgbClr val="048AFF"/>
                </a:solidFill>
                <a:latin typeface="Canva Sans Semi-Bold"/>
              </a:rPr>
              <a:t>Parallel Builds</a:t>
            </a:r>
            <a:r>
              <a:rPr lang="en-US" sz="3054" dirty="0">
                <a:solidFill>
                  <a:srgbClr val="FFFFFF"/>
                </a:solidFill>
                <a:latin typeface="Canva Sans"/>
              </a:rPr>
              <a:t>: The t2.large instance can handle parallel builds, which is essential for a CI/CD pipeline. It enables you to build multiple code branches simultaneously, speeding up the development and testing process.</a:t>
            </a:r>
          </a:p>
          <a:p>
            <a:pPr marL="659540" lvl="1" indent="-329770">
              <a:lnSpc>
                <a:spcPts val="4276"/>
              </a:lnSpc>
              <a:buFont typeface="Arial"/>
              <a:buChar char="•"/>
            </a:pPr>
            <a:r>
              <a:rPr lang="en-US" sz="4000" dirty="0">
                <a:solidFill>
                  <a:srgbClr val="048AFF"/>
                </a:solidFill>
                <a:latin typeface="Canva Sans Semi-Bold"/>
              </a:rPr>
              <a:t>Docker Support</a:t>
            </a:r>
            <a:r>
              <a:rPr lang="en-US" sz="3054" dirty="0">
                <a:solidFill>
                  <a:srgbClr val="FFFFFF"/>
                </a:solidFill>
                <a:latin typeface="Canva Sans"/>
              </a:rPr>
              <a:t>: EC2 t2.large instances are compatible with Docker, making it easy to containerize your applications and run them on these instances. Docker can simplify application deployment and management within your pipeline.</a:t>
            </a:r>
          </a:p>
          <a:p>
            <a:pPr marL="659540" lvl="1" indent="-329770">
              <a:lnSpc>
                <a:spcPts val="4276"/>
              </a:lnSpc>
              <a:buFont typeface="Arial"/>
              <a:buChar char="•"/>
            </a:pPr>
            <a:r>
              <a:rPr lang="en-US" sz="4000" dirty="0">
                <a:solidFill>
                  <a:srgbClr val="048AFF"/>
                </a:solidFill>
                <a:latin typeface="Canva Sans Semi-Bold"/>
              </a:rPr>
              <a:t>Custom Configuration</a:t>
            </a:r>
            <a:r>
              <a:rPr lang="en-US" sz="3054" dirty="0">
                <a:solidFill>
                  <a:srgbClr val="FFFFFF"/>
                </a:solidFill>
                <a:latin typeface="Canva Sans"/>
              </a:rPr>
              <a:t>: You can configure the t2.large instance with the necessary software, development tools, and automation scripts required for your CI/CD workflow.  </a:t>
            </a:r>
          </a:p>
          <a:p>
            <a:pPr algn="ctr">
              <a:lnSpc>
                <a:spcPts val="4276"/>
              </a:lnSpc>
            </a:pPr>
            <a:endParaRPr lang="en-US" sz="3054" dirty="0">
              <a:solidFill>
                <a:srgbClr val="FFFFFF"/>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05263" y="1337944"/>
            <a:ext cx="18111312" cy="9191619"/>
          </a:xfrm>
          <a:prstGeom prst="rect">
            <a:avLst/>
          </a:prstGeom>
        </p:spPr>
        <p:txBody>
          <a:bodyPr lIns="0" tIns="0" rIns="0" bIns="0" rtlCol="0" anchor="t">
            <a:spAutoFit/>
          </a:bodyPr>
          <a:lstStyle/>
          <a:p>
            <a:pPr>
              <a:lnSpc>
                <a:spcPts val="4060"/>
              </a:lnSpc>
            </a:pPr>
            <a:endParaRPr lang="en-US" sz="2900" dirty="0">
              <a:solidFill>
                <a:srgbClr val="FFFFFF"/>
              </a:solidFill>
              <a:latin typeface="Canva Sans"/>
            </a:endParaRPr>
          </a:p>
          <a:p>
            <a:pPr>
              <a:lnSpc>
                <a:spcPts val="4060"/>
              </a:lnSpc>
            </a:pPr>
            <a:r>
              <a:rPr lang="en-US" sz="2900" dirty="0">
                <a:solidFill>
                  <a:srgbClr val="FFFFFF"/>
                </a:solidFill>
                <a:latin typeface="Canva Sans"/>
              </a:rPr>
              <a:t>Jenkins is an open-source automation server and continuous integration/continuous delivery (CI/CD) tool that helps automate various aspects of software development and delivery processes. It is a widely used platform for building, testing, and deploying code changes.</a:t>
            </a:r>
          </a:p>
          <a:p>
            <a:pPr>
              <a:lnSpc>
                <a:spcPts val="4060"/>
              </a:lnSpc>
            </a:pPr>
            <a:endParaRPr lang="en-US" sz="2900" dirty="0">
              <a:solidFill>
                <a:srgbClr val="FFFFFF"/>
              </a:solidFill>
              <a:latin typeface="Canva Sans"/>
            </a:endParaRPr>
          </a:p>
          <a:p>
            <a:pPr marL="669291" lvl="1" indent="-334646">
              <a:lnSpc>
                <a:spcPts val="4340"/>
              </a:lnSpc>
              <a:buFont typeface="Arial"/>
              <a:buChar char="•"/>
            </a:pPr>
            <a:r>
              <a:rPr lang="en-US" sz="3100" dirty="0">
                <a:solidFill>
                  <a:srgbClr val="048AFF"/>
                </a:solidFill>
                <a:latin typeface="Canva Sans Bold"/>
              </a:rPr>
              <a:t>Automation</a:t>
            </a:r>
            <a:r>
              <a:rPr lang="en-US" sz="3100" dirty="0">
                <a:solidFill>
                  <a:srgbClr val="FFFFFF"/>
                </a:solidFill>
                <a:latin typeface="Canva Sans"/>
              </a:rPr>
              <a:t>: Jenkins automates various tasks in the software development lifecycle, including building, testing, and deploying applications. It can be configured to trigger these tasks automatically in response to code changes or on a scheduled basis.</a:t>
            </a:r>
          </a:p>
          <a:p>
            <a:pPr marL="669291" lvl="1" indent="-334646">
              <a:lnSpc>
                <a:spcPts val="4340"/>
              </a:lnSpc>
              <a:buFont typeface="Arial"/>
              <a:buChar char="•"/>
            </a:pPr>
            <a:endParaRPr lang="en-US" sz="3100" dirty="0">
              <a:solidFill>
                <a:srgbClr val="FFFFFF"/>
              </a:solidFill>
              <a:latin typeface="Canva Sans"/>
            </a:endParaRPr>
          </a:p>
          <a:p>
            <a:pPr marL="669291" lvl="1" indent="-334646">
              <a:lnSpc>
                <a:spcPts val="4340"/>
              </a:lnSpc>
              <a:buFont typeface="Arial"/>
              <a:buChar char="•"/>
            </a:pPr>
            <a:r>
              <a:rPr lang="en-US" sz="3100" dirty="0">
                <a:solidFill>
                  <a:srgbClr val="048AFF"/>
                </a:solidFill>
                <a:latin typeface="Canva Sans Bold"/>
              </a:rPr>
              <a:t>Continuous Integration (CI)</a:t>
            </a:r>
            <a:r>
              <a:rPr lang="en-US" sz="3100" dirty="0">
                <a:solidFill>
                  <a:srgbClr val="FFFFFF"/>
                </a:solidFill>
                <a:latin typeface="Canva Sans"/>
              </a:rPr>
              <a:t>: Jenkins facilitates continuous integration, where code changes from multiple developers are frequently integrated into a shared repository. It ensures that integration issues are detected and resolved early in the development cycle.</a:t>
            </a:r>
          </a:p>
          <a:p>
            <a:pPr marL="669291" lvl="1" indent="-334646">
              <a:lnSpc>
                <a:spcPts val="4340"/>
              </a:lnSpc>
              <a:buFont typeface="Arial"/>
              <a:buChar char="•"/>
            </a:pPr>
            <a:endParaRPr lang="en-US" sz="3100" dirty="0">
              <a:solidFill>
                <a:srgbClr val="FFFFFF"/>
              </a:solidFill>
              <a:latin typeface="Canva Sans"/>
            </a:endParaRPr>
          </a:p>
          <a:p>
            <a:pPr marL="669291" lvl="1" indent="-334646">
              <a:lnSpc>
                <a:spcPts val="4340"/>
              </a:lnSpc>
              <a:buFont typeface="Arial"/>
              <a:buChar char="•"/>
            </a:pPr>
            <a:r>
              <a:rPr lang="en-US" sz="3100" dirty="0">
                <a:solidFill>
                  <a:srgbClr val="048AFF"/>
                </a:solidFill>
                <a:latin typeface="Canva Sans Bold"/>
              </a:rPr>
              <a:t>Plugin Ecosystem:</a:t>
            </a:r>
            <a:r>
              <a:rPr lang="en-US" sz="3100" dirty="0">
                <a:solidFill>
                  <a:srgbClr val="048AFF"/>
                </a:solidFill>
                <a:latin typeface="Canva Sans"/>
              </a:rPr>
              <a:t> </a:t>
            </a:r>
            <a:r>
              <a:rPr lang="en-US" sz="3100" dirty="0">
                <a:solidFill>
                  <a:srgbClr val="FFFFFF"/>
                </a:solidFill>
                <a:latin typeface="Canva Sans"/>
              </a:rPr>
              <a:t>Jenkins has a rich ecosystem of plugins that provide integration with various tools, services, and technologies. These plugins extend Jenkins' functionality and enable it to work seamlessly with version control systems, build tools, cloud platforms</a:t>
            </a:r>
          </a:p>
          <a:p>
            <a:pPr>
              <a:lnSpc>
                <a:spcPts val="4060"/>
              </a:lnSpc>
            </a:pPr>
            <a:endParaRPr lang="en-US" sz="3100" dirty="0">
              <a:solidFill>
                <a:srgbClr val="FFFFFF"/>
              </a:solidFill>
              <a:latin typeface="Canva Sans"/>
            </a:endParaRPr>
          </a:p>
        </p:txBody>
      </p:sp>
      <p:sp>
        <p:nvSpPr>
          <p:cNvPr id="3" name="Freeform 3"/>
          <p:cNvSpPr/>
          <p:nvPr/>
        </p:nvSpPr>
        <p:spPr>
          <a:xfrm>
            <a:off x="6553200" y="29059"/>
            <a:ext cx="1389281" cy="1395094"/>
          </a:xfrm>
          <a:custGeom>
            <a:avLst/>
            <a:gdLst/>
            <a:ahLst/>
            <a:cxnLst/>
            <a:rect l="l" t="t" r="r" b="b"/>
            <a:pathLst>
              <a:path w="1389281" h="1395094">
                <a:moveTo>
                  <a:pt x="0" y="0"/>
                </a:moveTo>
                <a:lnTo>
                  <a:pt x="1389282" y="0"/>
                </a:lnTo>
                <a:lnTo>
                  <a:pt x="1389282" y="1395094"/>
                </a:lnTo>
                <a:lnTo>
                  <a:pt x="0" y="1395094"/>
                </a:lnTo>
                <a:lnTo>
                  <a:pt x="0" y="0"/>
                </a:lnTo>
                <a:close/>
              </a:path>
            </a:pathLst>
          </a:custGeom>
          <a:blipFill>
            <a:blip r:embed="rId2"/>
            <a:stretch>
              <a:fillRect/>
            </a:stretch>
          </a:blipFill>
        </p:spPr>
      </p:sp>
      <p:sp>
        <p:nvSpPr>
          <p:cNvPr id="4" name="TextBox 4"/>
          <p:cNvSpPr txBox="1"/>
          <p:nvPr/>
        </p:nvSpPr>
        <p:spPr>
          <a:xfrm>
            <a:off x="706750" y="-171450"/>
            <a:ext cx="5465449" cy="1566544"/>
          </a:xfrm>
          <a:prstGeom prst="rect">
            <a:avLst/>
          </a:prstGeom>
        </p:spPr>
        <p:txBody>
          <a:bodyPr wrap="square" lIns="0" tIns="0" rIns="0" bIns="0" rtlCol="0" anchor="t">
            <a:spAutoFit/>
          </a:bodyPr>
          <a:lstStyle/>
          <a:p>
            <a:pPr algn="ctr">
              <a:lnSpc>
                <a:spcPts val="12880"/>
              </a:lnSpc>
            </a:pPr>
            <a:r>
              <a:rPr lang="en-US" sz="9200" dirty="0">
                <a:solidFill>
                  <a:srgbClr val="048AFF"/>
                </a:solidFill>
                <a:latin typeface="Canva Sans Bold"/>
              </a:rPr>
              <a:t>JENKINS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66092" y="630872"/>
            <a:ext cx="17955816" cy="6376810"/>
          </a:xfrm>
          <a:prstGeom prst="rect">
            <a:avLst/>
          </a:prstGeom>
        </p:spPr>
        <p:txBody>
          <a:bodyPr lIns="0" tIns="0" rIns="0" bIns="0" rtlCol="0" anchor="t">
            <a:spAutoFit/>
          </a:bodyPr>
          <a:lstStyle/>
          <a:p>
            <a:pPr>
              <a:lnSpc>
                <a:spcPts val="4906"/>
              </a:lnSpc>
            </a:pPr>
            <a:endParaRPr dirty="0"/>
          </a:p>
          <a:p>
            <a:pPr marL="627534" lvl="1" indent="-313767">
              <a:lnSpc>
                <a:spcPts val="4069"/>
              </a:lnSpc>
              <a:buFont typeface="Arial"/>
              <a:buChar char="•"/>
            </a:pPr>
            <a:r>
              <a:rPr lang="en-US" sz="2906" dirty="0">
                <a:solidFill>
                  <a:srgbClr val="048AFF"/>
                </a:solidFill>
                <a:latin typeface="Canva Sans Semi-Bold"/>
              </a:rPr>
              <a:t>Automation Hub:</a:t>
            </a:r>
            <a:r>
              <a:rPr lang="en-US" sz="2906" dirty="0">
                <a:solidFill>
                  <a:srgbClr val="FFFFFF"/>
                </a:solidFill>
                <a:latin typeface="Canva Sans"/>
              </a:rPr>
              <a:t> Jenkins serves as the automation hub of the CI/CD pipeline, automating various stages from code integration to deployment.</a:t>
            </a:r>
          </a:p>
          <a:p>
            <a:pPr marL="627534" lvl="1" indent="-313767">
              <a:lnSpc>
                <a:spcPts val="4069"/>
              </a:lnSpc>
              <a:buFont typeface="Arial"/>
              <a:buChar char="•"/>
            </a:pPr>
            <a:r>
              <a:rPr lang="en-US" sz="2906" dirty="0">
                <a:solidFill>
                  <a:srgbClr val="048AFF"/>
                </a:solidFill>
                <a:latin typeface="Canva Sans Semi-Bold"/>
              </a:rPr>
              <a:t>Continuous Integration:</a:t>
            </a:r>
            <a:r>
              <a:rPr lang="en-US" sz="2906" dirty="0">
                <a:solidFill>
                  <a:srgbClr val="FFFFFF"/>
                </a:solidFill>
                <a:latin typeface="Canva Sans"/>
              </a:rPr>
              <a:t> Jenkins facilitates continuous integration, where code changes are automatically built, tested, and integrated into the main codebase multiple times a day.</a:t>
            </a:r>
          </a:p>
          <a:p>
            <a:pPr marL="627534" lvl="1" indent="-313767">
              <a:lnSpc>
                <a:spcPts val="4069"/>
              </a:lnSpc>
              <a:buFont typeface="Arial"/>
              <a:buChar char="•"/>
            </a:pPr>
            <a:r>
              <a:rPr lang="en-US" sz="2906" dirty="0">
                <a:solidFill>
                  <a:srgbClr val="048AFF"/>
                </a:solidFill>
                <a:latin typeface="Canva Sans Semi-Bold"/>
              </a:rPr>
              <a:t>Plugin Ecosystem:</a:t>
            </a:r>
            <a:r>
              <a:rPr lang="en-US" sz="2906" dirty="0">
                <a:solidFill>
                  <a:srgbClr val="FFFFFF"/>
                </a:solidFill>
                <a:latin typeface="Canva Sans"/>
              </a:rPr>
              <a:t> Jenkins has a vast plugin ecosystem, allowing integration with a wide range of tools and services, such as Git, </a:t>
            </a:r>
            <a:r>
              <a:rPr lang="en-US" sz="2906" dirty="0" err="1">
                <a:solidFill>
                  <a:srgbClr val="FFFFFF"/>
                </a:solidFill>
                <a:latin typeface="Canva Sans"/>
              </a:rPr>
              <a:t>Docker,SonarQube</a:t>
            </a:r>
            <a:r>
              <a:rPr lang="en-US" sz="2906" dirty="0">
                <a:solidFill>
                  <a:srgbClr val="FFFFFF"/>
                </a:solidFill>
                <a:latin typeface="Canva Sans"/>
              </a:rPr>
              <a:t> Scanner, and more.</a:t>
            </a:r>
          </a:p>
          <a:p>
            <a:pPr marL="627534" lvl="1" indent="-313767">
              <a:lnSpc>
                <a:spcPts val="4069"/>
              </a:lnSpc>
              <a:buFont typeface="Arial"/>
              <a:buChar char="•"/>
            </a:pPr>
            <a:r>
              <a:rPr lang="en-US" sz="2906" dirty="0">
                <a:solidFill>
                  <a:srgbClr val="048AFF"/>
                </a:solidFill>
                <a:latin typeface="Canva Sans Semi-Bold"/>
              </a:rPr>
              <a:t>Scheduled Builds:</a:t>
            </a:r>
            <a:r>
              <a:rPr lang="en-US" sz="2906" dirty="0">
                <a:solidFill>
                  <a:srgbClr val="048AFF"/>
                </a:solidFill>
                <a:latin typeface="Canva Sans"/>
              </a:rPr>
              <a:t> </a:t>
            </a:r>
            <a:r>
              <a:rPr lang="en-US" sz="2906" dirty="0">
                <a:solidFill>
                  <a:srgbClr val="FFFFFF"/>
                </a:solidFill>
                <a:latin typeface="Canva Sans"/>
              </a:rPr>
              <a:t>Jenkins can schedule and automate builds at specified intervals or in response to code changes, ensuring consistent, timely integration.</a:t>
            </a:r>
          </a:p>
          <a:p>
            <a:pPr marL="627534" lvl="1" indent="-313767">
              <a:lnSpc>
                <a:spcPts val="4069"/>
              </a:lnSpc>
              <a:buFont typeface="Arial"/>
              <a:buChar char="•"/>
            </a:pPr>
            <a:r>
              <a:rPr lang="en-US" sz="2906" dirty="0">
                <a:solidFill>
                  <a:srgbClr val="048AFF"/>
                </a:solidFill>
                <a:latin typeface="Canva Sans Semi-Bold"/>
              </a:rPr>
              <a:t>Parallel Execution</a:t>
            </a:r>
            <a:r>
              <a:rPr lang="en-US" sz="2906" dirty="0">
                <a:solidFill>
                  <a:srgbClr val="FFFFFF"/>
                </a:solidFill>
                <a:latin typeface="Canva Sans Semi-Bold"/>
              </a:rPr>
              <a:t>:</a:t>
            </a:r>
            <a:r>
              <a:rPr lang="en-US" sz="2906" dirty="0">
                <a:solidFill>
                  <a:srgbClr val="FFFFFF"/>
                </a:solidFill>
                <a:latin typeface="Canva Sans"/>
              </a:rPr>
              <a:t> Jenkins supports parallel execution of tasks, enabling efficient use of resources for tasks like running tests in multiple environments.</a:t>
            </a:r>
          </a:p>
          <a:p>
            <a:pPr algn="ctr">
              <a:lnSpc>
                <a:spcPts val="4069"/>
              </a:lnSpc>
            </a:pPr>
            <a:endParaRPr lang="en-US" sz="2906" dirty="0">
              <a:solidFill>
                <a:srgbClr val="FFFFFF"/>
              </a:solidFill>
              <a:latin typeface="Canva Sans"/>
            </a:endParaRPr>
          </a:p>
        </p:txBody>
      </p:sp>
      <p:sp>
        <p:nvSpPr>
          <p:cNvPr id="3" name="TextBox 3"/>
          <p:cNvSpPr txBox="1"/>
          <p:nvPr/>
        </p:nvSpPr>
        <p:spPr>
          <a:xfrm>
            <a:off x="0" y="-171450"/>
            <a:ext cx="11049000" cy="1566544"/>
          </a:xfrm>
          <a:prstGeom prst="rect">
            <a:avLst/>
          </a:prstGeom>
        </p:spPr>
        <p:txBody>
          <a:bodyPr wrap="square" lIns="0" tIns="0" rIns="0" bIns="0" rtlCol="0" anchor="t">
            <a:spAutoFit/>
          </a:bodyPr>
          <a:lstStyle/>
          <a:p>
            <a:pPr algn="ctr">
              <a:lnSpc>
                <a:spcPts val="12880"/>
              </a:lnSpc>
            </a:pPr>
            <a:r>
              <a:rPr lang="en-US" sz="9200" dirty="0">
                <a:solidFill>
                  <a:srgbClr val="048AFF"/>
                </a:solidFill>
                <a:latin typeface="Canva Sans Bold"/>
              </a:rPr>
              <a:t>JENKINS USAGE</a:t>
            </a:r>
          </a:p>
        </p:txBody>
      </p:sp>
      <p:sp>
        <p:nvSpPr>
          <p:cNvPr id="4" name="Freeform 4"/>
          <p:cNvSpPr/>
          <p:nvPr/>
        </p:nvSpPr>
        <p:spPr>
          <a:xfrm>
            <a:off x="5673794" y="6502292"/>
            <a:ext cx="10407587" cy="4460395"/>
          </a:xfrm>
          <a:custGeom>
            <a:avLst/>
            <a:gdLst/>
            <a:ahLst/>
            <a:cxnLst/>
            <a:rect l="l" t="t" r="r" b="b"/>
            <a:pathLst>
              <a:path w="10407587" h="4460395">
                <a:moveTo>
                  <a:pt x="0" y="0"/>
                </a:moveTo>
                <a:lnTo>
                  <a:pt x="10407588" y="0"/>
                </a:lnTo>
                <a:lnTo>
                  <a:pt x="10407588" y="4460394"/>
                </a:lnTo>
                <a:lnTo>
                  <a:pt x="0" y="4460394"/>
                </a:lnTo>
                <a:lnTo>
                  <a:pt x="0" y="0"/>
                </a:lnTo>
                <a:close/>
              </a:path>
            </a:pathLst>
          </a:custGeom>
          <a:blipFill>
            <a:blip r:embed="rId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574186" y="2432670"/>
            <a:ext cx="8135640" cy="5421659"/>
          </a:xfrm>
          <a:custGeom>
            <a:avLst/>
            <a:gdLst/>
            <a:ahLst/>
            <a:cxnLst/>
            <a:rect l="l" t="t" r="r" b="b"/>
            <a:pathLst>
              <a:path w="8135640" h="5421659">
                <a:moveTo>
                  <a:pt x="0" y="0"/>
                </a:moveTo>
                <a:lnTo>
                  <a:pt x="8135640" y="0"/>
                </a:lnTo>
                <a:lnTo>
                  <a:pt x="8135640" y="5421660"/>
                </a:lnTo>
                <a:lnTo>
                  <a:pt x="0" y="5421660"/>
                </a:lnTo>
                <a:lnTo>
                  <a:pt x="0" y="0"/>
                </a:lnTo>
                <a:close/>
              </a:path>
            </a:pathLst>
          </a:custGeom>
          <a:blipFill>
            <a:blip r:embed="rId2"/>
            <a:stretch>
              <a:fillRect r="-38126" b="-28968"/>
            </a:stretch>
          </a:blipFill>
        </p:spPr>
      </p:sp>
      <p:sp>
        <p:nvSpPr>
          <p:cNvPr id="3" name="TextBox 3"/>
          <p:cNvSpPr txBox="1"/>
          <p:nvPr/>
        </p:nvSpPr>
        <p:spPr>
          <a:xfrm>
            <a:off x="1028700" y="1819592"/>
            <a:ext cx="7545486" cy="7291291"/>
          </a:xfrm>
          <a:prstGeom prst="rect">
            <a:avLst/>
          </a:prstGeom>
        </p:spPr>
        <p:txBody>
          <a:bodyPr wrap="square" lIns="0" tIns="0" rIns="0" bIns="0" rtlCol="0" anchor="t">
            <a:spAutoFit/>
          </a:bodyPr>
          <a:lstStyle/>
          <a:p>
            <a:pPr marL="800177" lvl="1" indent="-400088">
              <a:lnSpc>
                <a:spcPts val="5188"/>
              </a:lnSpc>
              <a:buFont typeface="Arial"/>
              <a:buChar char="•"/>
            </a:pPr>
            <a:r>
              <a:rPr lang="en-US" sz="3706" dirty="0">
                <a:solidFill>
                  <a:srgbClr val="FFFFFF"/>
                </a:solidFill>
                <a:latin typeface="Canva Sans"/>
              </a:rPr>
              <a:t>Installation and Setup</a:t>
            </a:r>
          </a:p>
          <a:p>
            <a:pPr marL="800177" lvl="1" indent="-400088">
              <a:lnSpc>
                <a:spcPts val="5188"/>
              </a:lnSpc>
              <a:buFont typeface="Arial"/>
              <a:buChar char="•"/>
            </a:pPr>
            <a:r>
              <a:rPr lang="en-US" sz="3706" dirty="0">
                <a:solidFill>
                  <a:srgbClr val="FFFFFF"/>
                </a:solidFill>
                <a:latin typeface="Canva Sans"/>
              </a:rPr>
              <a:t>Plugins Management</a:t>
            </a:r>
          </a:p>
          <a:p>
            <a:pPr marL="800177" lvl="1" indent="-400088">
              <a:lnSpc>
                <a:spcPts val="5188"/>
              </a:lnSpc>
              <a:buFont typeface="Arial"/>
              <a:buChar char="•"/>
            </a:pPr>
            <a:r>
              <a:rPr lang="en-US" sz="3706" dirty="0">
                <a:solidFill>
                  <a:srgbClr val="FFFFFF"/>
                </a:solidFill>
                <a:latin typeface="Canva Sans"/>
              </a:rPr>
              <a:t>Job Creation</a:t>
            </a:r>
          </a:p>
          <a:p>
            <a:pPr marL="800177" lvl="1" indent="-400088">
              <a:lnSpc>
                <a:spcPts val="5188"/>
              </a:lnSpc>
              <a:buFont typeface="Arial"/>
              <a:buChar char="•"/>
            </a:pPr>
            <a:r>
              <a:rPr lang="en-US" sz="3706" dirty="0">
                <a:solidFill>
                  <a:srgbClr val="FFFFFF"/>
                </a:solidFill>
                <a:latin typeface="Canva Sans"/>
              </a:rPr>
              <a:t>Pipeline DSL</a:t>
            </a:r>
          </a:p>
          <a:p>
            <a:pPr marL="800177" lvl="1" indent="-400088">
              <a:lnSpc>
                <a:spcPts val="5188"/>
              </a:lnSpc>
              <a:buFont typeface="Arial"/>
              <a:buChar char="•"/>
            </a:pPr>
            <a:r>
              <a:rPr lang="en-US" sz="3706" dirty="0">
                <a:solidFill>
                  <a:srgbClr val="FFFFFF"/>
                </a:solidFill>
                <a:latin typeface="Canva Sans"/>
              </a:rPr>
              <a:t>Security and Access Control</a:t>
            </a:r>
          </a:p>
          <a:p>
            <a:pPr marL="800177" lvl="1" indent="-400088">
              <a:lnSpc>
                <a:spcPts val="5188"/>
              </a:lnSpc>
              <a:buFont typeface="Arial"/>
              <a:buChar char="•"/>
            </a:pPr>
            <a:r>
              <a:rPr lang="en-US" sz="3706" dirty="0">
                <a:solidFill>
                  <a:srgbClr val="FFFFFF"/>
                </a:solidFill>
                <a:latin typeface="Canva Sans"/>
              </a:rPr>
              <a:t>Environment Variables</a:t>
            </a:r>
          </a:p>
          <a:p>
            <a:pPr marL="800177" lvl="1" indent="-400088">
              <a:lnSpc>
                <a:spcPts val="5188"/>
              </a:lnSpc>
              <a:buFont typeface="Arial"/>
              <a:buChar char="•"/>
            </a:pPr>
            <a:r>
              <a:rPr lang="en-US" sz="3706" dirty="0">
                <a:solidFill>
                  <a:srgbClr val="FFFFFF"/>
                </a:solidFill>
                <a:latin typeface="Canva Sans"/>
              </a:rPr>
              <a:t>Integration with Tools</a:t>
            </a:r>
          </a:p>
          <a:p>
            <a:pPr marL="800177" lvl="1" indent="-400088">
              <a:lnSpc>
                <a:spcPts val="5188"/>
              </a:lnSpc>
              <a:buFont typeface="Arial"/>
              <a:buChar char="•"/>
            </a:pPr>
            <a:r>
              <a:rPr lang="en-US" sz="3706" dirty="0">
                <a:solidFill>
                  <a:srgbClr val="FFFFFF"/>
                </a:solidFill>
                <a:latin typeface="Canva Sans"/>
              </a:rPr>
              <a:t>Artifacts and Deployment</a:t>
            </a:r>
          </a:p>
          <a:p>
            <a:pPr marL="800177" lvl="1" indent="-400088">
              <a:lnSpc>
                <a:spcPts val="5188"/>
              </a:lnSpc>
              <a:buFont typeface="Arial"/>
              <a:buChar char="•"/>
            </a:pPr>
            <a:r>
              <a:rPr lang="en-US" sz="3706" dirty="0">
                <a:solidFill>
                  <a:srgbClr val="FFFFFF"/>
                </a:solidFill>
                <a:latin typeface="Canva Sans"/>
              </a:rPr>
              <a:t>Monitoring and Logging</a:t>
            </a:r>
          </a:p>
          <a:p>
            <a:pPr marL="800177" lvl="1" indent="-400088">
              <a:lnSpc>
                <a:spcPts val="5188"/>
              </a:lnSpc>
              <a:buFont typeface="Arial"/>
              <a:buChar char="•"/>
            </a:pPr>
            <a:r>
              <a:rPr lang="en-US" sz="3706" dirty="0">
                <a:solidFill>
                  <a:srgbClr val="FFFFFF"/>
                </a:solidFill>
                <a:latin typeface="Canva Sans"/>
              </a:rPr>
              <a:t>Scalability</a:t>
            </a:r>
          </a:p>
          <a:p>
            <a:pPr>
              <a:lnSpc>
                <a:spcPts val="5188"/>
              </a:lnSpc>
            </a:pPr>
            <a:endParaRPr lang="en-US" sz="3706" dirty="0">
              <a:solidFill>
                <a:srgbClr val="FFFFFF"/>
              </a:solidFill>
              <a:latin typeface="Canva Sans"/>
            </a:endParaRPr>
          </a:p>
        </p:txBody>
      </p:sp>
      <p:sp>
        <p:nvSpPr>
          <p:cNvPr id="4" name="TextBox 4"/>
          <p:cNvSpPr txBox="1"/>
          <p:nvPr/>
        </p:nvSpPr>
        <p:spPr>
          <a:xfrm>
            <a:off x="658911" y="159703"/>
            <a:ext cx="7915275" cy="1566544"/>
          </a:xfrm>
          <a:prstGeom prst="rect">
            <a:avLst/>
          </a:prstGeom>
        </p:spPr>
        <p:txBody>
          <a:bodyPr lIns="0" tIns="0" rIns="0" bIns="0" rtlCol="0" anchor="t">
            <a:spAutoFit/>
          </a:bodyPr>
          <a:lstStyle/>
          <a:p>
            <a:pPr algn="ctr">
              <a:lnSpc>
                <a:spcPts val="12880"/>
              </a:lnSpc>
            </a:pPr>
            <a:r>
              <a:rPr lang="en-US" sz="9200" dirty="0">
                <a:solidFill>
                  <a:srgbClr val="048AFF"/>
                </a:solidFill>
                <a:latin typeface="Canva Sans Bold"/>
              </a:rPr>
              <a:t>Configuration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23454" y="5155769"/>
            <a:ext cx="13525147" cy="5335274"/>
          </a:xfrm>
          <a:custGeom>
            <a:avLst/>
            <a:gdLst/>
            <a:ahLst/>
            <a:cxnLst/>
            <a:rect l="l" t="t" r="r" b="b"/>
            <a:pathLst>
              <a:path w="13525147" h="5335274">
                <a:moveTo>
                  <a:pt x="0" y="0"/>
                </a:moveTo>
                <a:lnTo>
                  <a:pt x="13525146" y="0"/>
                </a:lnTo>
                <a:lnTo>
                  <a:pt x="13525146" y="5335274"/>
                </a:lnTo>
                <a:lnTo>
                  <a:pt x="0" y="5335274"/>
                </a:lnTo>
                <a:lnTo>
                  <a:pt x="0" y="0"/>
                </a:lnTo>
                <a:close/>
              </a:path>
            </a:pathLst>
          </a:custGeom>
          <a:blipFill>
            <a:blip r:embed="rId2"/>
            <a:stretch>
              <a:fillRect l="-820" r="-15336" b="-17662"/>
            </a:stretch>
          </a:blipFill>
        </p:spPr>
      </p:sp>
      <p:sp>
        <p:nvSpPr>
          <p:cNvPr id="3" name="TextBox 3"/>
          <p:cNvSpPr txBox="1"/>
          <p:nvPr/>
        </p:nvSpPr>
        <p:spPr>
          <a:xfrm>
            <a:off x="0" y="-171450"/>
            <a:ext cx="16571180" cy="1566544"/>
          </a:xfrm>
          <a:prstGeom prst="rect">
            <a:avLst/>
          </a:prstGeom>
        </p:spPr>
        <p:txBody>
          <a:bodyPr lIns="0" tIns="0" rIns="0" bIns="0" rtlCol="0" anchor="t">
            <a:spAutoFit/>
          </a:bodyPr>
          <a:lstStyle/>
          <a:p>
            <a:pPr algn="ctr">
              <a:lnSpc>
                <a:spcPts val="12880"/>
              </a:lnSpc>
            </a:pPr>
            <a:r>
              <a:rPr lang="en-US" sz="9200">
                <a:solidFill>
                  <a:srgbClr val="048AFF"/>
                </a:solidFill>
                <a:latin typeface="Canva Sans Bold"/>
              </a:rPr>
              <a:t>JenkinsFile-Build Steps</a:t>
            </a:r>
          </a:p>
        </p:txBody>
      </p:sp>
      <p:sp>
        <p:nvSpPr>
          <p:cNvPr id="4" name="TextBox 4"/>
          <p:cNvSpPr txBox="1"/>
          <p:nvPr/>
        </p:nvSpPr>
        <p:spPr>
          <a:xfrm>
            <a:off x="505034" y="1562735"/>
            <a:ext cx="14843567" cy="3580765"/>
          </a:xfrm>
          <a:prstGeom prst="rect">
            <a:avLst/>
          </a:prstGeom>
        </p:spPr>
        <p:txBody>
          <a:bodyPr lIns="0" tIns="0" rIns="0" bIns="0" rtlCol="0" anchor="t">
            <a:spAutoFit/>
          </a:bodyPr>
          <a:lstStyle/>
          <a:p>
            <a:pPr marL="734059" lvl="1" indent="-367030">
              <a:lnSpc>
                <a:spcPts val="4759"/>
              </a:lnSpc>
              <a:buFont typeface="Arial"/>
              <a:buChar char="•"/>
            </a:pPr>
            <a:r>
              <a:rPr lang="en-US" sz="3399" dirty="0" err="1">
                <a:solidFill>
                  <a:srgbClr val="FFFFFF"/>
                </a:solidFill>
                <a:latin typeface="Canva Sans"/>
              </a:rPr>
              <a:t>Jenkinsfile</a:t>
            </a:r>
            <a:r>
              <a:rPr lang="en-US" sz="3399" dirty="0">
                <a:solidFill>
                  <a:srgbClr val="FFFFFF"/>
                </a:solidFill>
                <a:latin typeface="Canva Sans"/>
              </a:rPr>
              <a:t> is a configuration file written in a domain-specific language known as the "Declarative Pipeline DSL" or the "Scripted Pipeline DSL." It is used in Jenkins to define and describe the entire CI/CD pipeline workflow as code. </a:t>
            </a:r>
            <a:r>
              <a:rPr lang="en-US" sz="3399" dirty="0" err="1">
                <a:solidFill>
                  <a:srgbClr val="FFFFFF"/>
                </a:solidFill>
                <a:latin typeface="Canva Sans"/>
              </a:rPr>
              <a:t>Jenkinsfiles</a:t>
            </a:r>
            <a:r>
              <a:rPr lang="en-US" sz="3399" dirty="0">
                <a:solidFill>
                  <a:srgbClr val="FFFFFF"/>
                </a:solidFill>
                <a:latin typeface="Canva Sans"/>
              </a:rPr>
              <a:t> play a crucial role in defining, automating, and orchestrating the steps and stages of your pipeline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5418348"/>
            <a:ext cx="12230280" cy="5204830"/>
          </a:xfrm>
          <a:custGeom>
            <a:avLst/>
            <a:gdLst/>
            <a:ahLst/>
            <a:cxnLst/>
            <a:rect l="l" t="t" r="r" b="b"/>
            <a:pathLst>
              <a:path w="12230280" h="5204830">
                <a:moveTo>
                  <a:pt x="0" y="0"/>
                </a:moveTo>
                <a:lnTo>
                  <a:pt x="12230280" y="0"/>
                </a:lnTo>
                <a:lnTo>
                  <a:pt x="12230280" y="5204830"/>
                </a:lnTo>
                <a:lnTo>
                  <a:pt x="0" y="5204830"/>
                </a:lnTo>
                <a:lnTo>
                  <a:pt x="0" y="0"/>
                </a:lnTo>
                <a:close/>
              </a:path>
            </a:pathLst>
          </a:custGeom>
          <a:blipFill>
            <a:blip r:embed="rId2"/>
            <a:stretch>
              <a:fillRect/>
            </a:stretch>
          </a:blipFill>
        </p:spPr>
      </p:sp>
      <p:sp>
        <p:nvSpPr>
          <p:cNvPr id="3" name="TextBox 3"/>
          <p:cNvSpPr txBox="1"/>
          <p:nvPr/>
        </p:nvSpPr>
        <p:spPr>
          <a:xfrm>
            <a:off x="770813" y="159703"/>
            <a:ext cx="14240587" cy="1460495"/>
          </a:xfrm>
          <a:prstGeom prst="rect">
            <a:avLst/>
          </a:prstGeom>
        </p:spPr>
        <p:txBody>
          <a:bodyPr wrap="square" lIns="0" tIns="0" rIns="0" bIns="0" rtlCol="0" anchor="t">
            <a:spAutoFit/>
          </a:bodyPr>
          <a:lstStyle/>
          <a:p>
            <a:pPr algn="ctr">
              <a:lnSpc>
                <a:spcPts val="11900"/>
              </a:lnSpc>
            </a:pPr>
            <a:r>
              <a:rPr lang="en-US" sz="8500" dirty="0" err="1">
                <a:solidFill>
                  <a:srgbClr val="048AFF"/>
                </a:solidFill>
                <a:latin typeface="Canva Sans Bold"/>
              </a:rPr>
              <a:t>Jenkinsfile</a:t>
            </a:r>
            <a:r>
              <a:rPr lang="en-US" sz="8500" dirty="0">
                <a:solidFill>
                  <a:srgbClr val="048AFF"/>
                </a:solidFill>
                <a:latin typeface="Canva Sans Bold"/>
              </a:rPr>
              <a:t> Execution</a:t>
            </a:r>
          </a:p>
        </p:txBody>
      </p:sp>
      <p:sp>
        <p:nvSpPr>
          <p:cNvPr id="4" name="TextBox 4"/>
          <p:cNvSpPr txBox="1"/>
          <p:nvPr/>
        </p:nvSpPr>
        <p:spPr>
          <a:xfrm>
            <a:off x="1660610" y="1553523"/>
            <a:ext cx="6873789" cy="3722795"/>
          </a:xfrm>
          <a:prstGeom prst="rect">
            <a:avLst/>
          </a:prstGeom>
        </p:spPr>
        <p:txBody>
          <a:bodyPr wrap="square"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Trigger</a:t>
            </a:r>
          </a:p>
          <a:p>
            <a:pPr marL="734059" lvl="1" indent="-367030">
              <a:lnSpc>
                <a:spcPts val="4759"/>
              </a:lnSpc>
              <a:buFont typeface="Arial"/>
              <a:buChar char="•"/>
            </a:pPr>
            <a:r>
              <a:rPr lang="en-US" sz="3399" dirty="0" err="1">
                <a:solidFill>
                  <a:srgbClr val="FFFFFF"/>
                </a:solidFill>
                <a:latin typeface="Canva Sans"/>
              </a:rPr>
              <a:t>Jenkinsfile</a:t>
            </a:r>
            <a:r>
              <a:rPr lang="en-US" sz="3399" dirty="0">
                <a:solidFill>
                  <a:srgbClr val="FFFFFF"/>
                </a:solidFill>
                <a:latin typeface="Canva Sans"/>
              </a:rPr>
              <a:t> Execution</a:t>
            </a:r>
          </a:p>
          <a:p>
            <a:pPr marL="734059" lvl="1" indent="-367030">
              <a:lnSpc>
                <a:spcPts val="4759"/>
              </a:lnSpc>
              <a:buFont typeface="Arial"/>
              <a:buChar char="•"/>
            </a:pPr>
            <a:r>
              <a:rPr lang="en-US" sz="3399" dirty="0">
                <a:solidFill>
                  <a:srgbClr val="FFFFFF"/>
                </a:solidFill>
                <a:latin typeface="Canva Sans"/>
              </a:rPr>
              <a:t>Workspace</a:t>
            </a:r>
          </a:p>
          <a:p>
            <a:pPr marL="734059" lvl="1" indent="-367030">
              <a:lnSpc>
                <a:spcPts val="4759"/>
              </a:lnSpc>
              <a:buFont typeface="Arial"/>
              <a:buChar char="•"/>
            </a:pPr>
            <a:r>
              <a:rPr lang="en-US" sz="3399" dirty="0">
                <a:solidFill>
                  <a:srgbClr val="FFFFFF"/>
                </a:solidFill>
                <a:latin typeface="Canva Sans"/>
              </a:rPr>
              <a:t>Checkout Code</a:t>
            </a:r>
          </a:p>
          <a:p>
            <a:pPr marL="734059" lvl="1" indent="-367030">
              <a:lnSpc>
                <a:spcPts val="4759"/>
              </a:lnSpc>
              <a:buFont typeface="Arial"/>
              <a:buChar char="•"/>
            </a:pPr>
            <a:r>
              <a:rPr lang="en-US" sz="3399" dirty="0">
                <a:solidFill>
                  <a:srgbClr val="FFFFFF"/>
                </a:solidFill>
                <a:latin typeface="Canva Sans"/>
              </a:rPr>
              <a:t>Building and Compilation</a:t>
            </a:r>
          </a:p>
          <a:p>
            <a:pPr>
              <a:lnSpc>
                <a:spcPts val="4759"/>
              </a:lnSpc>
            </a:pPr>
            <a:endParaRPr lang="en-US" sz="3399" dirty="0">
              <a:solidFill>
                <a:srgbClr val="FFFFFF"/>
              </a:solidFill>
              <a:latin typeface="Canva Sans"/>
            </a:endParaRPr>
          </a:p>
        </p:txBody>
      </p:sp>
      <p:sp>
        <p:nvSpPr>
          <p:cNvPr id="5" name="TextBox 5"/>
          <p:cNvSpPr txBox="1"/>
          <p:nvPr/>
        </p:nvSpPr>
        <p:spPr>
          <a:xfrm>
            <a:off x="8781041" y="1553523"/>
            <a:ext cx="7220959" cy="3036409"/>
          </a:xfrm>
          <a:prstGeom prst="rect">
            <a:avLst/>
          </a:prstGeom>
        </p:spPr>
        <p:txBody>
          <a:bodyPr wrap="square"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Testing</a:t>
            </a:r>
          </a:p>
          <a:p>
            <a:pPr marL="734059" lvl="1" indent="-367030">
              <a:lnSpc>
                <a:spcPts val="4759"/>
              </a:lnSpc>
              <a:buFont typeface="Arial"/>
              <a:buChar char="•"/>
            </a:pPr>
            <a:r>
              <a:rPr lang="en-US" sz="3399" dirty="0">
                <a:solidFill>
                  <a:srgbClr val="FFFFFF"/>
                </a:solidFill>
                <a:latin typeface="Canva Sans"/>
              </a:rPr>
              <a:t>Artifact Generation</a:t>
            </a:r>
          </a:p>
          <a:p>
            <a:pPr marL="734059" lvl="1" indent="-367030">
              <a:lnSpc>
                <a:spcPts val="4759"/>
              </a:lnSpc>
              <a:buFont typeface="Arial"/>
              <a:buChar char="•"/>
            </a:pPr>
            <a:r>
              <a:rPr lang="en-US" sz="3399" dirty="0">
                <a:solidFill>
                  <a:srgbClr val="FFFFFF"/>
                </a:solidFill>
                <a:latin typeface="Canva Sans"/>
              </a:rPr>
              <a:t>Reporting and Notifications</a:t>
            </a:r>
          </a:p>
          <a:p>
            <a:pPr marL="734059" lvl="1" indent="-367030">
              <a:lnSpc>
                <a:spcPts val="4759"/>
              </a:lnSpc>
              <a:buFont typeface="Arial"/>
              <a:buChar char="•"/>
            </a:pPr>
            <a:r>
              <a:rPr lang="en-US" sz="3399" dirty="0">
                <a:solidFill>
                  <a:srgbClr val="FFFFFF"/>
                </a:solidFill>
                <a:latin typeface="Canva Sans"/>
              </a:rPr>
              <a:t>Artifact Archiving</a:t>
            </a:r>
          </a:p>
          <a:p>
            <a:pPr marL="734059" lvl="1" indent="-367030">
              <a:lnSpc>
                <a:spcPts val="4759"/>
              </a:lnSpc>
              <a:buFont typeface="Arial"/>
              <a:buChar char="•"/>
            </a:pPr>
            <a:r>
              <a:rPr lang="en-US" sz="3399" dirty="0">
                <a:solidFill>
                  <a:srgbClr val="FFFFFF"/>
                </a:solidFill>
                <a:latin typeface="Canva Sans"/>
              </a:rPr>
              <a:t>Publishing Artifacts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56671" y="182301"/>
            <a:ext cx="1781729" cy="1545296"/>
          </a:xfrm>
          <a:custGeom>
            <a:avLst/>
            <a:gdLst/>
            <a:ahLst/>
            <a:cxnLst/>
            <a:rect l="l" t="t" r="r" b="b"/>
            <a:pathLst>
              <a:path w="2112278" h="1964832">
                <a:moveTo>
                  <a:pt x="0" y="0"/>
                </a:moveTo>
                <a:lnTo>
                  <a:pt x="2112278" y="0"/>
                </a:lnTo>
                <a:lnTo>
                  <a:pt x="2112278" y="1964832"/>
                </a:lnTo>
                <a:lnTo>
                  <a:pt x="0" y="1964832"/>
                </a:lnTo>
                <a:lnTo>
                  <a:pt x="0" y="0"/>
                </a:lnTo>
                <a:close/>
              </a:path>
            </a:pathLst>
          </a:custGeom>
          <a:blipFill>
            <a:blip r:embed="rId2"/>
            <a:stretch>
              <a:fillRect l="-35318" t="-67943" r="-189602" b="-63946"/>
            </a:stretch>
          </a:blipFill>
        </p:spPr>
      </p:sp>
      <p:sp>
        <p:nvSpPr>
          <p:cNvPr id="3" name="TextBox 3"/>
          <p:cNvSpPr txBox="1"/>
          <p:nvPr/>
        </p:nvSpPr>
        <p:spPr>
          <a:xfrm>
            <a:off x="2653707" y="298619"/>
            <a:ext cx="4193881" cy="1545295"/>
          </a:xfrm>
          <a:prstGeom prst="rect">
            <a:avLst/>
          </a:prstGeom>
        </p:spPr>
        <p:txBody>
          <a:bodyPr wrap="square" lIns="0" tIns="0" rIns="0" bIns="0" rtlCol="0" anchor="t">
            <a:spAutoFit/>
          </a:bodyPr>
          <a:lstStyle/>
          <a:p>
            <a:pPr algn="ctr">
              <a:lnSpc>
                <a:spcPts val="12880"/>
              </a:lnSpc>
            </a:pPr>
            <a:r>
              <a:rPr lang="en-US" sz="9200" dirty="0">
                <a:solidFill>
                  <a:srgbClr val="048AFF"/>
                </a:solidFill>
                <a:latin typeface="Canva Sans Bold"/>
              </a:rPr>
              <a:t>Docker</a:t>
            </a:r>
          </a:p>
        </p:txBody>
      </p:sp>
      <p:sp>
        <p:nvSpPr>
          <p:cNvPr id="4" name="TextBox 4"/>
          <p:cNvSpPr txBox="1"/>
          <p:nvPr/>
        </p:nvSpPr>
        <p:spPr>
          <a:xfrm>
            <a:off x="-165589" y="1993341"/>
            <a:ext cx="18453589" cy="6115200"/>
          </a:xfrm>
          <a:prstGeom prst="rect">
            <a:avLst/>
          </a:prstGeom>
        </p:spPr>
        <p:txBody>
          <a:bodyPr wrap="square" lIns="0" tIns="0" rIns="0" bIns="0" rtlCol="0" anchor="t">
            <a:spAutoFit/>
          </a:bodyPr>
          <a:lstStyle/>
          <a:p>
            <a:pPr marL="740612" lvl="1" indent="-370306">
              <a:lnSpc>
                <a:spcPts val="4802"/>
              </a:lnSpc>
              <a:buFont typeface="Arial"/>
              <a:buChar char="•"/>
            </a:pPr>
            <a:r>
              <a:rPr lang="en-US" sz="3430" dirty="0">
                <a:solidFill>
                  <a:srgbClr val="FFFFFF"/>
                </a:solidFill>
                <a:latin typeface="Canva Sans"/>
              </a:rPr>
              <a:t>Docker is an open-source platform for developing, shipping, and running applications in containers.</a:t>
            </a:r>
          </a:p>
          <a:p>
            <a:pPr marL="740612" lvl="1" indent="-370306">
              <a:lnSpc>
                <a:spcPts val="4802"/>
              </a:lnSpc>
              <a:buFont typeface="Arial"/>
              <a:buChar char="•"/>
            </a:pPr>
            <a:r>
              <a:rPr lang="en-US" sz="4000" dirty="0">
                <a:solidFill>
                  <a:srgbClr val="0070C0"/>
                </a:solidFill>
                <a:latin typeface="Canva Sans Semi-Bold"/>
              </a:rPr>
              <a:t>Containers</a:t>
            </a:r>
            <a:r>
              <a:rPr lang="en-US" sz="3430" dirty="0">
                <a:solidFill>
                  <a:srgbClr val="FFFFFF"/>
                </a:solidFill>
                <a:latin typeface="Canva Sans"/>
              </a:rPr>
              <a:t>: Containers are lightweight, standalone, and executable packages that contain everything needed to run an application, including code, runtime, system tools, libraries, and settings.</a:t>
            </a:r>
          </a:p>
          <a:p>
            <a:pPr marL="740612" lvl="1" indent="-370306">
              <a:lnSpc>
                <a:spcPts val="4802"/>
              </a:lnSpc>
              <a:buFont typeface="Arial"/>
              <a:buChar char="•"/>
            </a:pPr>
            <a:r>
              <a:rPr lang="en-US" sz="3430" dirty="0">
                <a:solidFill>
                  <a:srgbClr val="0070C0"/>
                </a:solidFill>
                <a:latin typeface="Canva Sans"/>
              </a:rPr>
              <a:t>Docker Image </a:t>
            </a:r>
            <a:r>
              <a:rPr lang="en-US" sz="3430" dirty="0">
                <a:solidFill>
                  <a:srgbClr val="FFFFFF"/>
                </a:solidFill>
                <a:latin typeface="Canva Sans"/>
              </a:rPr>
              <a:t>:Docker image is the source of Docker container. In other words, Docker images are used to create containers. When a user runs a Docker image, an instance of a container is created. </a:t>
            </a:r>
          </a:p>
          <a:p>
            <a:pPr marL="740612" lvl="1" indent="-370306">
              <a:lnSpc>
                <a:spcPts val="4802"/>
              </a:lnSpc>
              <a:buFont typeface="Arial"/>
              <a:buChar char="•"/>
            </a:pPr>
            <a:endParaRPr lang="en-US" sz="3430" dirty="0">
              <a:solidFill>
                <a:srgbClr val="FFFFFF"/>
              </a:solidFill>
              <a:latin typeface="Canva Sans"/>
            </a:endParaRPr>
          </a:p>
          <a:p>
            <a:pPr marL="740612" lvl="1" indent="-370306">
              <a:lnSpc>
                <a:spcPts val="4802"/>
              </a:lnSpc>
              <a:buFont typeface="Arial"/>
              <a:buChar char="•"/>
            </a:pPr>
            <a:endParaRPr lang="en-US" sz="3430" dirty="0">
              <a:solidFill>
                <a:srgbClr val="FFFFFF"/>
              </a:solidFill>
              <a:latin typeface="Canva Sans"/>
            </a:endParaRPr>
          </a:p>
        </p:txBody>
      </p:sp>
      <p:sp>
        <p:nvSpPr>
          <p:cNvPr id="5" name="TextBox 5"/>
          <p:cNvSpPr txBox="1"/>
          <p:nvPr/>
        </p:nvSpPr>
        <p:spPr>
          <a:xfrm>
            <a:off x="236335" y="6947895"/>
            <a:ext cx="2732584" cy="712471"/>
          </a:xfrm>
          <a:prstGeom prst="rect">
            <a:avLst/>
          </a:prstGeom>
        </p:spPr>
        <p:txBody>
          <a:bodyPr wrap="square" lIns="0" tIns="0" rIns="0" bIns="0" rtlCol="0" anchor="t">
            <a:spAutoFit/>
          </a:bodyPr>
          <a:lstStyle/>
          <a:p>
            <a:pPr algn="ctr">
              <a:lnSpc>
                <a:spcPts val="5879"/>
              </a:lnSpc>
            </a:pPr>
            <a:r>
              <a:rPr lang="en-US" sz="4199" dirty="0" err="1">
                <a:solidFill>
                  <a:srgbClr val="048AFF"/>
                </a:solidFill>
                <a:latin typeface="Canva Sans"/>
              </a:rPr>
              <a:t>DockerFile</a:t>
            </a:r>
            <a:endParaRPr lang="en-US" sz="4199" dirty="0">
              <a:solidFill>
                <a:srgbClr val="048AFF"/>
              </a:solidFill>
              <a:latin typeface="Canva Sans"/>
            </a:endParaRPr>
          </a:p>
        </p:txBody>
      </p:sp>
      <p:sp>
        <p:nvSpPr>
          <p:cNvPr id="6" name="TextBox 6"/>
          <p:cNvSpPr txBox="1"/>
          <p:nvPr/>
        </p:nvSpPr>
        <p:spPr>
          <a:xfrm>
            <a:off x="685800" y="7022680"/>
            <a:ext cx="19811999" cy="574196"/>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 : Text file that contains a set of instructions for building a Docker image.</a:t>
            </a:r>
          </a:p>
        </p:txBody>
      </p:sp>
      <p:sp>
        <p:nvSpPr>
          <p:cNvPr id="7" name="TextBox 7"/>
          <p:cNvSpPr txBox="1"/>
          <p:nvPr/>
        </p:nvSpPr>
        <p:spPr>
          <a:xfrm>
            <a:off x="-360882" y="7899729"/>
            <a:ext cx="18382842" cy="2910027"/>
          </a:xfrm>
          <a:prstGeom prst="rect">
            <a:avLst/>
          </a:prstGeom>
        </p:spPr>
        <p:txBody>
          <a:bodyPr wrap="square" lIns="0" tIns="0" rIns="0" bIns="0" rtlCol="0" anchor="t">
            <a:spAutoFit/>
          </a:bodyPr>
          <a:lstStyle/>
          <a:p>
            <a:pPr marL="704403" lvl="1" indent="-352202" algn="just">
              <a:lnSpc>
                <a:spcPts val="4567"/>
              </a:lnSpc>
              <a:buFont typeface="Arial"/>
              <a:buChar char="•"/>
            </a:pPr>
            <a:r>
              <a:rPr lang="en-US" sz="4000" dirty="0">
                <a:solidFill>
                  <a:srgbClr val="0070C0"/>
                </a:solidFill>
                <a:latin typeface="Canva Sans Semi-Bold"/>
              </a:rPr>
              <a:t>Image Blueprint</a:t>
            </a:r>
            <a:r>
              <a:rPr lang="en-US" sz="3262" dirty="0">
                <a:solidFill>
                  <a:srgbClr val="FFFFFF"/>
                </a:solidFill>
                <a:latin typeface="Canva Sans"/>
              </a:rPr>
              <a:t>: It serves as a blueprint for creating Docker images that include your application and its dependencies.</a:t>
            </a:r>
          </a:p>
          <a:p>
            <a:pPr marL="704403" lvl="1" indent="-352202" algn="just">
              <a:lnSpc>
                <a:spcPts val="4567"/>
              </a:lnSpc>
              <a:buFont typeface="Arial"/>
              <a:buChar char="•"/>
            </a:pPr>
            <a:r>
              <a:rPr lang="en-US" sz="4000" dirty="0">
                <a:solidFill>
                  <a:srgbClr val="0070C0"/>
                </a:solidFill>
                <a:latin typeface="Canva Sans Semi-Bold"/>
              </a:rPr>
              <a:t>Instructions</a:t>
            </a:r>
            <a:r>
              <a:rPr lang="en-US" sz="3262" dirty="0">
                <a:solidFill>
                  <a:srgbClr val="0070C0"/>
                </a:solidFill>
                <a:latin typeface="Canva Sans"/>
              </a:rPr>
              <a:t>: </a:t>
            </a:r>
            <a:r>
              <a:rPr lang="en-US" sz="3262" dirty="0">
                <a:solidFill>
                  <a:srgbClr val="FFFFFF"/>
                </a:solidFill>
                <a:latin typeface="Canva Sans"/>
              </a:rPr>
              <a:t>Each line in a </a:t>
            </a:r>
            <a:r>
              <a:rPr lang="en-US" sz="3262" dirty="0" err="1">
                <a:solidFill>
                  <a:srgbClr val="FFFFFF"/>
                </a:solidFill>
                <a:latin typeface="Canva Sans"/>
              </a:rPr>
              <a:t>Dockerfile</a:t>
            </a:r>
            <a:r>
              <a:rPr lang="en-US" sz="3262" dirty="0">
                <a:solidFill>
                  <a:srgbClr val="FFFFFF"/>
                </a:solidFill>
                <a:latin typeface="Canva Sans"/>
              </a:rPr>
              <a:t> represents a specific instruction for building the image.</a:t>
            </a:r>
          </a:p>
          <a:p>
            <a:pPr algn="r">
              <a:lnSpc>
                <a:spcPts val="4567"/>
              </a:lnSpc>
            </a:pPr>
            <a:endParaRPr lang="en-US" sz="3262" dirty="0">
              <a:solidFill>
                <a:srgbClr val="FFFFFF"/>
              </a:solidFill>
              <a:latin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962025"/>
            <a:ext cx="17843096" cy="8427179"/>
          </a:xfrm>
          <a:prstGeom prst="rect">
            <a:avLst/>
          </a:prstGeom>
        </p:spPr>
        <p:txBody>
          <a:bodyPr lIns="0" tIns="0" rIns="0" bIns="0" rtlCol="0" anchor="t">
            <a:spAutoFit/>
          </a:bodyPr>
          <a:lstStyle/>
          <a:p>
            <a:pPr marL="680621" lvl="1" indent="-340310">
              <a:lnSpc>
                <a:spcPts val="4413"/>
              </a:lnSpc>
              <a:buFont typeface="Arial"/>
              <a:buChar char="•"/>
            </a:pPr>
            <a:r>
              <a:rPr lang="en-US" sz="3200" dirty="0">
                <a:solidFill>
                  <a:srgbClr val="FFFFFF"/>
                </a:solidFill>
                <a:latin typeface="Canva Sans"/>
              </a:rPr>
              <a:t>We use docker as an agent which will help us achieve a reduced footprint of build agents, minimizing resource consumption such as memory and CPU</a:t>
            </a:r>
          </a:p>
          <a:p>
            <a:pPr marL="680621" lvl="1" indent="-340310">
              <a:lnSpc>
                <a:spcPts val="4413"/>
              </a:lnSpc>
              <a:buFont typeface="Arial"/>
              <a:buChar char="•"/>
            </a:pPr>
            <a:r>
              <a:rPr lang="en-US" sz="3200" dirty="0">
                <a:solidFill>
                  <a:srgbClr val="FFFFFF"/>
                </a:solidFill>
                <a:latin typeface="Canva Sans"/>
              </a:rPr>
              <a:t>Docker containers encapsulate an application and its dependencies in a consistent environment, ensuring that the application behaves the same way in development, testing, and production. This consistency helps eliminate the "it works on my machine" problem.</a:t>
            </a:r>
          </a:p>
          <a:p>
            <a:pPr marL="680621" lvl="1" indent="-340310">
              <a:lnSpc>
                <a:spcPts val="4413"/>
              </a:lnSpc>
              <a:buFont typeface="Arial"/>
              <a:buChar char="•"/>
            </a:pPr>
            <a:r>
              <a:rPr lang="en-US" sz="3200" dirty="0">
                <a:solidFill>
                  <a:srgbClr val="FFFFFF"/>
                </a:solidFill>
                <a:latin typeface="Canva Sans"/>
              </a:rPr>
              <a:t>Docker containers can run on any system that supports Docker, making it easy to move applications between different environments, including local development, testing, staging, and production. This portability reduces deployment issues and streamlines the CI/CD process.</a:t>
            </a:r>
          </a:p>
          <a:p>
            <a:pPr marL="680621" lvl="1" indent="-340310">
              <a:lnSpc>
                <a:spcPts val="4413"/>
              </a:lnSpc>
              <a:buFont typeface="Arial"/>
              <a:buChar char="•"/>
            </a:pPr>
            <a:r>
              <a:rPr lang="en-US" sz="3200" dirty="0">
                <a:solidFill>
                  <a:srgbClr val="FFFFFF"/>
                </a:solidFill>
                <a:latin typeface="Canva Sans"/>
              </a:rPr>
              <a:t>Docker containers are lightweight and can be quickly started and stopped. This makes it easy to scale your CI/CD infrastructure as needed.</a:t>
            </a:r>
          </a:p>
          <a:p>
            <a:pPr marL="680621" lvl="1" indent="-340310">
              <a:lnSpc>
                <a:spcPts val="4413"/>
              </a:lnSpc>
              <a:buFont typeface="Arial"/>
              <a:buChar char="•"/>
            </a:pPr>
            <a:r>
              <a:rPr lang="en-US" sz="3200" dirty="0">
                <a:solidFill>
                  <a:srgbClr val="FFFFFF"/>
                </a:solidFill>
                <a:latin typeface="Canva Sans"/>
              </a:rPr>
              <a:t>Docker containers consume fewer resources compared to traditional virtual machines, making better use of hardware and speeding up the pipeline execution.</a:t>
            </a:r>
          </a:p>
          <a:p>
            <a:pPr algn="ctr">
              <a:lnSpc>
                <a:spcPts val="4413"/>
              </a:lnSpc>
            </a:pPr>
            <a:endParaRPr lang="en-US" sz="3152" dirty="0">
              <a:solidFill>
                <a:srgbClr val="FFFFFF"/>
              </a:solidFill>
              <a:latin typeface="Canva Sans"/>
            </a:endParaRPr>
          </a:p>
        </p:txBody>
      </p:sp>
      <p:sp>
        <p:nvSpPr>
          <p:cNvPr id="3" name="TextBox 3"/>
          <p:cNvSpPr txBox="1"/>
          <p:nvPr/>
        </p:nvSpPr>
        <p:spPr>
          <a:xfrm>
            <a:off x="473318" y="74930"/>
            <a:ext cx="7167067" cy="887095"/>
          </a:xfrm>
          <a:prstGeom prst="rect">
            <a:avLst/>
          </a:prstGeom>
        </p:spPr>
        <p:txBody>
          <a:bodyPr lIns="0" tIns="0" rIns="0" bIns="0" rtlCol="0" anchor="t">
            <a:spAutoFit/>
          </a:bodyPr>
          <a:lstStyle/>
          <a:p>
            <a:pPr algn="ctr">
              <a:lnSpc>
                <a:spcPts val="7279"/>
              </a:lnSpc>
            </a:pPr>
            <a:r>
              <a:rPr lang="en-US" sz="5199" dirty="0">
                <a:solidFill>
                  <a:srgbClr val="048AFF"/>
                </a:solidFill>
                <a:latin typeface="Canva Sans Bold"/>
              </a:rPr>
              <a:t>WHY DOCKER IN CICD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98864" y="371475"/>
            <a:ext cx="15127367" cy="975372"/>
          </a:xfrm>
          <a:prstGeom prst="rect">
            <a:avLst/>
          </a:prstGeom>
        </p:spPr>
        <p:txBody>
          <a:bodyPr lIns="0" tIns="0" rIns="0" bIns="0" rtlCol="0" anchor="t">
            <a:spAutoFit/>
          </a:bodyPr>
          <a:lstStyle/>
          <a:p>
            <a:pPr algn="ctr">
              <a:lnSpc>
                <a:spcPts val="6510"/>
              </a:lnSpc>
            </a:pPr>
            <a:r>
              <a:rPr lang="en-US" sz="6200">
                <a:solidFill>
                  <a:srgbClr val="FFFFFF"/>
                </a:solidFill>
                <a:latin typeface="Copperplate Gothic 32 AB Bold"/>
              </a:rPr>
              <a:t>PROBLEM STATEMENT</a:t>
            </a:r>
          </a:p>
        </p:txBody>
      </p:sp>
      <p:sp>
        <p:nvSpPr>
          <p:cNvPr id="3" name="TextBox 3"/>
          <p:cNvSpPr txBox="1"/>
          <p:nvPr/>
        </p:nvSpPr>
        <p:spPr>
          <a:xfrm>
            <a:off x="790774" y="1661172"/>
            <a:ext cx="17497226" cy="2784480"/>
          </a:xfrm>
          <a:prstGeom prst="rect">
            <a:avLst/>
          </a:prstGeom>
        </p:spPr>
        <p:txBody>
          <a:bodyPr lIns="0" tIns="0" rIns="0" bIns="0" rtlCol="0" anchor="t">
            <a:spAutoFit/>
          </a:bodyPr>
          <a:lstStyle/>
          <a:p>
            <a:pPr>
              <a:lnSpc>
                <a:spcPts val="5460"/>
              </a:lnSpc>
            </a:pPr>
            <a:r>
              <a:rPr lang="en-US" sz="4000" dirty="0">
                <a:solidFill>
                  <a:srgbClr val="048AFF"/>
                </a:solidFill>
                <a:latin typeface="Copperplate Gothic 32 AB"/>
              </a:rPr>
              <a:t>IMPLEMENTATION OF A CONTINUOUS INTEGRATION AND DEPLOYMENT PIPELINE FOR CONTAINERIZED APPLICATIONS IN AMAZON WEB SERVICES USING JENKINS AND KUBERNETES </a:t>
            </a:r>
          </a:p>
        </p:txBody>
      </p:sp>
      <p:sp>
        <p:nvSpPr>
          <p:cNvPr id="4" name="Freeform 4"/>
          <p:cNvSpPr/>
          <p:nvPr/>
        </p:nvSpPr>
        <p:spPr>
          <a:xfrm>
            <a:off x="442083" y="0"/>
            <a:ext cx="1173233" cy="1164700"/>
          </a:xfrm>
          <a:custGeom>
            <a:avLst/>
            <a:gdLst/>
            <a:ahLst/>
            <a:cxnLst/>
            <a:rect l="l" t="t" r="r" b="b"/>
            <a:pathLst>
              <a:path w="1173233" h="1164700">
                <a:moveTo>
                  <a:pt x="0" y="0"/>
                </a:moveTo>
                <a:lnTo>
                  <a:pt x="1173234" y="0"/>
                </a:lnTo>
                <a:lnTo>
                  <a:pt x="1173234" y="1164700"/>
                </a:lnTo>
                <a:lnTo>
                  <a:pt x="0" y="1164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90774" y="5151145"/>
            <a:ext cx="17534148" cy="478091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Published in: 2020 19th </a:t>
            </a:r>
            <a:r>
              <a:rPr lang="en-US" sz="3399" dirty="0" err="1">
                <a:solidFill>
                  <a:srgbClr val="FFFFFF"/>
                </a:solidFill>
                <a:latin typeface="Canva Sans"/>
              </a:rPr>
              <a:t>RoEduNet</a:t>
            </a:r>
            <a:r>
              <a:rPr lang="en-US" sz="3399" dirty="0">
                <a:solidFill>
                  <a:srgbClr val="FFFFFF"/>
                </a:solidFill>
                <a:latin typeface="Canva Sans"/>
              </a:rPr>
              <a:t> Conference: Networking in Education and Research (</a:t>
            </a:r>
            <a:r>
              <a:rPr lang="en-US" sz="3399" dirty="0" err="1">
                <a:solidFill>
                  <a:srgbClr val="FFFFFF"/>
                </a:solidFill>
                <a:latin typeface="Canva Sans"/>
              </a:rPr>
              <a:t>RoEduNet</a:t>
            </a:r>
            <a:r>
              <a:rPr lang="en-US" sz="3399" dirty="0">
                <a:solidFill>
                  <a:srgbClr val="FFFFFF"/>
                </a:solidFill>
                <a:latin typeface="Canva Sans"/>
              </a:rPr>
              <a:t>) </a:t>
            </a:r>
          </a:p>
          <a:p>
            <a:pPr marL="734059" lvl="1" indent="-367030">
              <a:lnSpc>
                <a:spcPts val="4759"/>
              </a:lnSpc>
              <a:buFont typeface="Arial"/>
              <a:buChar char="•"/>
            </a:pPr>
            <a:r>
              <a:rPr lang="en-US" sz="3399" dirty="0">
                <a:solidFill>
                  <a:srgbClr val="FFFFFF"/>
                </a:solidFill>
                <a:latin typeface="Canva Sans"/>
              </a:rPr>
              <a:t>Date of Conference: 11-12 December 2020 </a:t>
            </a:r>
          </a:p>
          <a:p>
            <a:pPr marL="734059" lvl="1" indent="-367030">
              <a:lnSpc>
                <a:spcPts val="4759"/>
              </a:lnSpc>
              <a:buFont typeface="Arial"/>
              <a:buChar char="•"/>
            </a:pPr>
            <a:r>
              <a:rPr lang="en-US" sz="3399" dirty="0">
                <a:solidFill>
                  <a:srgbClr val="FFFFFF"/>
                </a:solidFill>
                <a:latin typeface="Canva Sans"/>
              </a:rPr>
              <a:t>INSPEC Accession Number: 20381706 </a:t>
            </a:r>
          </a:p>
          <a:p>
            <a:pPr marL="734059" lvl="1" indent="-367030">
              <a:lnSpc>
                <a:spcPts val="4759"/>
              </a:lnSpc>
              <a:buFont typeface="Arial"/>
              <a:buChar char="•"/>
            </a:pPr>
            <a:r>
              <a:rPr lang="en-US" sz="3399" dirty="0">
                <a:solidFill>
                  <a:srgbClr val="FFFFFF"/>
                </a:solidFill>
                <a:latin typeface="Canva Sans"/>
              </a:rPr>
              <a:t>DOI: 10.1109/RoEduNet51892.2020.9324857 </a:t>
            </a:r>
          </a:p>
          <a:p>
            <a:pPr marL="734059" lvl="1" indent="-367030">
              <a:lnSpc>
                <a:spcPts val="4759"/>
              </a:lnSpc>
              <a:buFont typeface="Arial"/>
              <a:buChar char="•"/>
            </a:pPr>
            <a:r>
              <a:rPr lang="en-US" sz="3399" dirty="0">
                <a:solidFill>
                  <a:srgbClr val="FFFFFF"/>
                </a:solidFill>
                <a:latin typeface="Canva Sans"/>
              </a:rPr>
              <a:t>Publisher: IEEE</a:t>
            </a:r>
          </a:p>
          <a:p>
            <a:pPr marL="734059" lvl="1" indent="-367030">
              <a:lnSpc>
                <a:spcPts val="4759"/>
              </a:lnSpc>
              <a:buFont typeface="Arial"/>
              <a:buChar char="•"/>
            </a:pPr>
            <a:r>
              <a:rPr lang="en-US" sz="3399" dirty="0">
                <a:solidFill>
                  <a:srgbClr val="048AFF"/>
                </a:solidFill>
                <a:latin typeface="Canva Sans"/>
              </a:rPr>
              <a:t>Artur </a:t>
            </a:r>
            <a:r>
              <a:rPr lang="en-US" sz="3399" dirty="0" err="1">
                <a:solidFill>
                  <a:srgbClr val="048AFF"/>
                </a:solidFill>
                <a:latin typeface="Canva Sans"/>
              </a:rPr>
              <a:t>Cepuc</a:t>
            </a:r>
            <a:r>
              <a:rPr lang="en-US" sz="3399" dirty="0">
                <a:solidFill>
                  <a:srgbClr val="FFFFFF"/>
                </a:solidFill>
                <a:latin typeface="Canva Sans"/>
              </a:rPr>
              <a:t> Communications Department Technical University of Cluj-Napoca</a:t>
            </a:r>
          </a:p>
          <a:p>
            <a:pPr marL="734059" lvl="1" indent="-367030">
              <a:lnSpc>
                <a:spcPts val="4759"/>
              </a:lnSpc>
              <a:buFont typeface="Arial"/>
              <a:buChar char="•"/>
            </a:pPr>
            <a:r>
              <a:rPr lang="en-US" sz="3399" dirty="0">
                <a:solidFill>
                  <a:srgbClr val="048AFF"/>
                </a:solidFill>
                <a:latin typeface="Canva Sans"/>
              </a:rPr>
              <a:t>Robert </a:t>
            </a:r>
            <a:r>
              <a:rPr lang="en-US" sz="3399" dirty="0" err="1">
                <a:solidFill>
                  <a:srgbClr val="048AFF"/>
                </a:solidFill>
                <a:latin typeface="Canva Sans"/>
              </a:rPr>
              <a:t>Botez</a:t>
            </a:r>
            <a:r>
              <a:rPr lang="en-US" sz="3399" dirty="0">
                <a:solidFill>
                  <a:srgbClr val="FFFFFF"/>
                </a:solidFill>
                <a:latin typeface="Canva Sans"/>
              </a:rPr>
              <a:t> Communications Department Technical University of Cluj-Napoca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74848" y="1348350"/>
            <a:ext cx="18288000" cy="5981065"/>
          </a:xfrm>
          <a:prstGeom prst="rect">
            <a:avLst/>
          </a:prstGeom>
        </p:spPr>
        <p:txBody>
          <a:bodyPr lIns="0" tIns="0" rIns="0" bIns="0" rtlCol="0" anchor="t">
            <a:spAutoFit/>
          </a:bodyPr>
          <a:lstStyle/>
          <a:p>
            <a:pPr>
              <a:lnSpc>
                <a:spcPts val="4759"/>
              </a:lnSpc>
            </a:pPr>
            <a:r>
              <a:rPr lang="en-US" sz="3399">
                <a:solidFill>
                  <a:srgbClr val="FFFFFF"/>
                </a:solidFill>
                <a:latin typeface="Canva Sans"/>
              </a:rPr>
              <a:t>Docker Hub is a cloud-based platform provided by Docker that serves as a central repository for Docker images. It plays a key role in the Docker ecosystem, offering several important functions:</a:t>
            </a:r>
          </a:p>
          <a:p>
            <a:pPr marL="734059" lvl="1" indent="-367030">
              <a:lnSpc>
                <a:spcPts val="4759"/>
              </a:lnSpc>
              <a:buFont typeface="Arial"/>
              <a:buChar char="•"/>
            </a:pPr>
            <a:r>
              <a:rPr lang="en-US" sz="3399">
                <a:solidFill>
                  <a:srgbClr val="048AFF"/>
                </a:solidFill>
                <a:latin typeface="Canva Sans Semi-Bold"/>
              </a:rPr>
              <a:t>Image Repository</a:t>
            </a:r>
            <a:r>
              <a:rPr lang="en-US" sz="3399">
                <a:solidFill>
                  <a:srgbClr val="048AFF"/>
                </a:solidFill>
                <a:latin typeface="Canva Sans"/>
              </a:rPr>
              <a:t>:</a:t>
            </a:r>
            <a:r>
              <a:rPr lang="en-US" sz="3399">
                <a:solidFill>
                  <a:srgbClr val="FFFFFF"/>
                </a:solidFill>
                <a:latin typeface="Canva Sans"/>
              </a:rPr>
              <a:t> Docker Hub is a hosting service where developers and organizations can store and manage Docker images. These images can contain applications, libraries, or any software components that can be containerized.</a:t>
            </a:r>
          </a:p>
          <a:p>
            <a:pPr marL="734059" lvl="1" indent="-367030">
              <a:lnSpc>
                <a:spcPts val="4759"/>
              </a:lnSpc>
              <a:buFont typeface="Arial"/>
              <a:buChar char="•"/>
            </a:pPr>
            <a:r>
              <a:rPr lang="en-US" sz="3399">
                <a:solidFill>
                  <a:srgbClr val="048AFF"/>
                </a:solidFill>
                <a:latin typeface="Canva Sans Semi-Bold"/>
              </a:rPr>
              <a:t>Image Distribution</a:t>
            </a:r>
            <a:r>
              <a:rPr lang="en-US" sz="3399">
                <a:solidFill>
                  <a:srgbClr val="048AFF"/>
                </a:solidFill>
                <a:latin typeface="Canva Sans"/>
              </a:rPr>
              <a:t>:</a:t>
            </a:r>
            <a:r>
              <a:rPr lang="en-US" sz="3399">
                <a:solidFill>
                  <a:srgbClr val="FFFFFF"/>
                </a:solidFill>
                <a:latin typeface="Canva Sans"/>
              </a:rPr>
              <a:t> Docker Hub provides a centralized location for distributing Docker images. Users can push (upload) their images to Docker Hub, and others can pull (download) those images to use in their own environments.</a:t>
            </a:r>
          </a:p>
          <a:p>
            <a:pPr>
              <a:lnSpc>
                <a:spcPts val="4759"/>
              </a:lnSpc>
            </a:pPr>
            <a:endParaRPr lang="en-US" sz="3399">
              <a:solidFill>
                <a:srgbClr val="FFFFFF"/>
              </a:solidFill>
              <a:latin typeface="Canva Sans"/>
            </a:endParaRPr>
          </a:p>
        </p:txBody>
      </p:sp>
      <p:sp>
        <p:nvSpPr>
          <p:cNvPr id="3" name="Freeform 3"/>
          <p:cNvSpPr/>
          <p:nvPr/>
        </p:nvSpPr>
        <p:spPr>
          <a:xfrm>
            <a:off x="1916943" y="6818984"/>
            <a:ext cx="15342357" cy="3193169"/>
          </a:xfrm>
          <a:custGeom>
            <a:avLst/>
            <a:gdLst/>
            <a:ahLst/>
            <a:cxnLst/>
            <a:rect l="l" t="t" r="r" b="b"/>
            <a:pathLst>
              <a:path w="15342357" h="3193169">
                <a:moveTo>
                  <a:pt x="0" y="0"/>
                </a:moveTo>
                <a:lnTo>
                  <a:pt x="15342357" y="0"/>
                </a:lnTo>
                <a:lnTo>
                  <a:pt x="15342357" y="3193168"/>
                </a:lnTo>
                <a:lnTo>
                  <a:pt x="0" y="3193168"/>
                </a:lnTo>
                <a:lnTo>
                  <a:pt x="0" y="0"/>
                </a:lnTo>
                <a:close/>
              </a:path>
            </a:pathLst>
          </a:custGeom>
          <a:blipFill>
            <a:blip r:embed="rId2"/>
            <a:stretch>
              <a:fillRect l="-401" r="-401" b="-6634"/>
            </a:stretch>
          </a:blipFill>
        </p:spPr>
      </p:sp>
      <p:sp>
        <p:nvSpPr>
          <p:cNvPr id="4" name="TextBox 4"/>
          <p:cNvSpPr txBox="1"/>
          <p:nvPr/>
        </p:nvSpPr>
        <p:spPr>
          <a:xfrm>
            <a:off x="0" y="-171450"/>
            <a:ext cx="7467600" cy="1566544"/>
          </a:xfrm>
          <a:prstGeom prst="rect">
            <a:avLst/>
          </a:prstGeom>
        </p:spPr>
        <p:txBody>
          <a:bodyPr wrap="square" lIns="0" tIns="0" rIns="0" bIns="0" rtlCol="0" anchor="t">
            <a:spAutoFit/>
          </a:bodyPr>
          <a:lstStyle/>
          <a:p>
            <a:pPr algn="ctr">
              <a:lnSpc>
                <a:spcPts val="12880"/>
              </a:lnSpc>
            </a:pPr>
            <a:r>
              <a:rPr lang="en-US" sz="9200" dirty="0" err="1">
                <a:solidFill>
                  <a:srgbClr val="048AFF"/>
                </a:solidFill>
                <a:latin typeface="Canva Sans Bold"/>
              </a:rPr>
              <a:t>DockerHub</a:t>
            </a:r>
            <a:endParaRPr lang="en-US" sz="9200" dirty="0">
              <a:solidFill>
                <a:srgbClr val="048AFF"/>
              </a:solidFill>
              <a:latin typeface="Canva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66675"/>
            <a:ext cx="17259300" cy="10283713"/>
          </a:xfrm>
          <a:prstGeom prst="rect">
            <a:avLst/>
          </a:prstGeom>
        </p:spPr>
        <p:txBody>
          <a:bodyPr lIns="0" tIns="0" rIns="0" bIns="0" rtlCol="0" anchor="t">
            <a:spAutoFit/>
          </a:bodyPr>
          <a:lstStyle/>
          <a:p>
            <a:pPr>
              <a:lnSpc>
                <a:spcPts val="4972"/>
              </a:lnSpc>
            </a:pPr>
            <a:r>
              <a:rPr lang="en-US" sz="3551" dirty="0">
                <a:solidFill>
                  <a:srgbClr val="048AFF"/>
                </a:solidFill>
                <a:latin typeface="Canva Sans Semi-Bold"/>
              </a:rPr>
              <a:t>    </a:t>
            </a:r>
            <a:r>
              <a:rPr lang="en-US" sz="3551" b="1" dirty="0">
                <a:solidFill>
                  <a:srgbClr val="048AFF"/>
                </a:solidFill>
                <a:latin typeface="Canva Sans Semi-Bold"/>
              </a:rPr>
              <a:t>U</a:t>
            </a:r>
            <a:r>
              <a:rPr lang="en-US" sz="3551" dirty="0">
                <a:solidFill>
                  <a:srgbClr val="048AFF"/>
                </a:solidFill>
                <a:latin typeface="Canva Sans Bold"/>
              </a:rPr>
              <a:t>sing Docker in CI/CD - Workflow:</a:t>
            </a:r>
          </a:p>
          <a:p>
            <a:pPr>
              <a:lnSpc>
                <a:spcPts val="4972"/>
              </a:lnSpc>
            </a:pPr>
            <a:endParaRPr lang="en-US" sz="3551" dirty="0">
              <a:solidFill>
                <a:srgbClr val="048AFF"/>
              </a:solidFill>
              <a:latin typeface="Canva Sans Bold"/>
            </a:endParaRPr>
          </a:p>
          <a:p>
            <a:pPr marL="724174" lvl="1" indent="-362087">
              <a:lnSpc>
                <a:spcPts val="4695"/>
              </a:lnSpc>
              <a:buFont typeface="Arial"/>
              <a:buChar char="•"/>
            </a:pPr>
            <a:r>
              <a:rPr lang="en-US" sz="3600" dirty="0" err="1">
                <a:solidFill>
                  <a:srgbClr val="048AFF"/>
                </a:solidFill>
                <a:latin typeface="Canva Sans Semi-Bold"/>
              </a:rPr>
              <a:t>Dockerization</a:t>
            </a:r>
            <a:r>
              <a:rPr lang="en-US" sz="3354" dirty="0">
                <a:solidFill>
                  <a:srgbClr val="048AFF"/>
                </a:solidFill>
                <a:latin typeface="Canva Sans"/>
              </a:rPr>
              <a:t>: </a:t>
            </a:r>
            <a:r>
              <a:rPr lang="en-US" sz="3354" dirty="0" err="1">
                <a:solidFill>
                  <a:srgbClr val="FFFFFF"/>
                </a:solidFill>
                <a:latin typeface="Canva Sans"/>
              </a:rPr>
              <a:t>Dockerize</a:t>
            </a:r>
            <a:r>
              <a:rPr lang="en-US" sz="3354" dirty="0">
                <a:solidFill>
                  <a:srgbClr val="FFFFFF"/>
                </a:solidFill>
                <a:latin typeface="Canva Sans"/>
              </a:rPr>
              <a:t> your application by creating a </a:t>
            </a:r>
            <a:r>
              <a:rPr lang="en-US" sz="3354" dirty="0" err="1">
                <a:solidFill>
                  <a:srgbClr val="FFFFFF"/>
                </a:solidFill>
                <a:latin typeface="Canva Sans"/>
              </a:rPr>
              <a:t>Dockerfile</a:t>
            </a:r>
            <a:r>
              <a:rPr lang="en-US" sz="3354" dirty="0">
                <a:solidFill>
                  <a:srgbClr val="FFFFFF"/>
                </a:solidFill>
                <a:latin typeface="Canva Sans"/>
              </a:rPr>
              <a:t> that specifies the application's dependencies, configuration, and how it should be built into a container image.</a:t>
            </a:r>
          </a:p>
          <a:p>
            <a:pPr marL="724174" lvl="1" indent="-362087">
              <a:lnSpc>
                <a:spcPts val="4695"/>
              </a:lnSpc>
              <a:buFont typeface="Arial"/>
              <a:buChar char="•"/>
            </a:pPr>
            <a:endParaRPr lang="en-US" sz="3354" dirty="0">
              <a:solidFill>
                <a:srgbClr val="FFFFFF"/>
              </a:solidFill>
              <a:latin typeface="Canva Sans"/>
            </a:endParaRPr>
          </a:p>
          <a:p>
            <a:pPr marL="724174" lvl="1" indent="-362087">
              <a:lnSpc>
                <a:spcPts val="4695"/>
              </a:lnSpc>
              <a:buFont typeface="Arial"/>
              <a:buChar char="•"/>
            </a:pPr>
            <a:r>
              <a:rPr lang="en-US" sz="3600" dirty="0">
                <a:solidFill>
                  <a:srgbClr val="048AFF"/>
                </a:solidFill>
                <a:latin typeface="Canva Sans Semi-Bold"/>
              </a:rPr>
              <a:t>Container Registry</a:t>
            </a:r>
            <a:r>
              <a:rPr lang="en-US" sz="3354" dirty="0">
                <a:solidFill>
                  <a:srgbClr val="FFFFFF"/>
                </a:solidFill>
                <a:latin typeface="Canva Sans"/>
              </a:rPr>
              <a:t>: Push the Docker image to a container registry (e.g., Docker Hub, Amazon ECR, Google Container Registry) where it can be stored and accessed.</a:t>
            </a:r>
          </a:p>
          <a:p>
            <a:pPr marL="724174" lvl="1" indent="-362087">
              <a:lnSpc>
                <a:spcPts val="4695"/>
              </a:lnSpc>
              <a:buFont typeface="Arial"/>
              <a:buChar char="•"/>
            </a:pPr>
            <a:endParaRPr lang="en-US" sz="3354" dirty="0">
              <a:solidFill>
                <a:srgbClr val="FFFFFF"/>
              </a:solidFill>
              <a:latin typeface="Canva Sans"/>
            </a:endParaRPr>
          </a:p>
          <a:p>
            <a:pPr marL="724174" lvl="1" indent="-362087">
              <a:lnSpc>
                <a:spcPts val="4695"/>
              </a:lnSpc>
              <a:buFont typeface="Arial"/>
              <a:buChar char="•"/>
            </a:pPr>
            <a:r>
              <a:rPr lang="en-US" sz="3600" dirty="0">
                <a:solidFill>
                  <a:srgbClr val="048AFF"/>
                </a:solidFill>
                <a:latin typeface="Canva Sans Semi-Bold"/>
              </a:rPr>
              <a:t>Continuous Integration</a:t>
            </a:r>
            <a:r>
              <a:rPr lang="en-US" sz="3354" dirty="0">
                <a:solidFill>
                  <a:srgbClr val="048AFF"/>
                </a:solidFill>
                <a:latin typeface="Canva Sans"/>
              </a:rPr>
              <a:t>:</a:t>
            </a:r>
            <a:r>
              <a:rPr lang="en-US" sz="3354" dirty="0">
                <a:solidFill>
                  <a:srgbClr val="FFFFFF"/>
                </a:solidFill>
                <a:latin typeface="Canva Sans"/>
              </a:rPr>
              <a:t> In your CI/CD pipeline, build and test your application, creating a Docker image as part of the process.</a:t>
            </a:r>
          </a:p>
          <a:p>
            <a:pPr marL="724174" lvl="1" indent="-362087">
              <a:lnSpc>
                <a:spcPts val="4695"/>
              </a:lnSpc>
              <a:buFont typeface="Arial"/>
              <a:buChar char="•"/>
            </a:pPr>
            <a:endParaRPr lang="en-US" sz="3354" dirty="0">
              <a:solidFill>
                <a:srgbClr val="FFFFFF"/>
              </a:solidFill>
              <a:latin typeface="Canva Sans"/>
            </a:endParaRPr>
          </a:p>
          <a:p>
            <a:pPr marL="724174" lvl="1" indent="-362087">
              <a:lnSpc>
                <a:spcPts val="4695"/>
              </a:lnSpc>
              <a:buFont typeface="Arial"/>
              <a:buChar char="•"/>
            </a:pPr>
            <a:r>
              <a:rPr lang="en-US" sz="3600" dirty="0">
                <a:solidFill>
                  <a:srgbClr val="048AFF"/>
                </a:solidFill>
                <a:latin typeface="Canva Sans Semi-Bold"/>
              </a:rPr>
              <a:t>Artifact Storage</a:t>
            </a:r>
            <a:r>
              <a:rPr lang="en-US" sz="3354" dirty="0">
                <a:solidFill>
                  <a:srgbClr val="048AFF"/>
                </a:solidFill>
                <a:latin typeface="Canva Sans"/>
              </a:rPr>
              <a:t>:</a:t>
            </a:r>
            <a:r>
              <a:rPr lang="en-US" sz="3354" dirty="0">
                <a:solidFill>
                  <a:srgbClr val="FFFFFF"/>
                </a:solidFill>
                <a:latin typeface="Canva Sans"/>
              </a:rPr>
              <a:t> Store the Docker image as an artifact for later use in deployment.</a:t>
            </a:r>
          </a:p>
          <a:p>
            <a:pPr marL="724174" lvl="1" indent="-362087">
              <a:lnSpc>
                <a:spcPts val="4695"/>
              </a:lnSpc>
              <a:buFont typeface="Arial"/>
              <a:buChar char="•"/>
            </a:pPr>
            <a:endParaRPr lang="en-US" sz="3354" dirty="0">
              <a:solidFill>
                <a:srgbClr val="FFFFFF"/>
              </a:solidFill>
              <a:latin typeface="Canva Sans"/>
            </a:endParaRPr>
          </a:p>
          <a:p>
            <a:pPr marL="724174" lvl="1" indent="-362087">
              <a:lnSpc>
                <a:spcPts val="4695"/>
              </a:lnSpc>
              <a:buFont typeface="Arial"/>
              <a:buChar char="•"/>
            </a:pPr>
            <a:r>
              <a:rPr lang="en-US" sz="3600" dirty="0">
                <a:solidFill>
                  <a:srgbClr val="048AFF"/>
                </a:solidFill>
                <a:latin typeface="Canva Sans Semi-Bold"/>
              </a:rPr>
              <a:t>Deployment</a:t>
            </a:r>
            <a:r>
              <a:rPr lang="en-US" sz="3354" dirty="0">
                <a:solidFill>
                  <a:srgbClr val="048AFF"/>
                </a:solidFill>
                <a:latin typeface="Canva Sans"/>
              </a:rPr>
              <a:t>:</a:t>
            </a:r>
            <a:r>
              <a:rPr lang="en-US" sz="3354" dirty="0">
                <a:solidFill>
                  <a:srgbClr val="FFFFFF"/>
                </a:solidFill>
                <a:latin typeface="Canva Sans"/>
              </a:rPr>
              <a:t> Deploy the Docker image to a target Kubernetes Cluster, which can be a development, staging, or production environment.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2266296"/>
            <a:ext cx="17973888" cy="7287764"/>
          </a:xfrm>
          <a:prstGeom prst="rect">
            <a:avLst/>
          </a:prstGeom>
        </p:spPr>
        <p:txBody>
          <a:bodyPr lIns="0" tIns="0" rIns="0" bIns="0" rtlCol="0" anchor="t">
            <a:spAutoFit/>
          </a:bodyPr>
          <a:lstStyle/>
          <a:p>
            <a:pPr marL="723573" lvl="1" indent="-361787">
              <a:lnSpc>
                <a:spcPts val="4122"/>
              </a:lnSpc>
              <a:buFont typeface="Arial"/>
              <a:buChar char="•"/>
            </a:pPr>
            <a:r>
              <a:rPr lang="en-US" sz="3351" dirty="0">
                <a:solidFill>
                  <a:srgbClr val="048AFF"/>
                </a:solidFill>
                <a:latin typeface="DM Sans Bold Italics"/>
              </a:rPr>
              <a:t>Build Automation:</a:t>
            </a:r>
            <a:r>
              <a:rPr lang="en-US" sz="3351" dirty="0">
                <a:solidFill>
                  <a:srgbClr val="FFFFFF"/>
                </a:solidFill>
                <a:latin typeface="DM Sans Italics"/>
              </a:rPr>
              <a:t> Apache Maven is a build automation and project management tool that simplifies the building of Java applications. It automates tasks such as compiling source code, managing dependencies, and packaging artifacts.</a:t>
            </a:r>
          </a:p>
          <a:p>
            <a:pPr marL="723573" lvl="1" indent="-361787">
              <a:lnSpc>
                <a:spcPts val="4122"/>
              </a:lnSpc>
              <a:buFont typeface="Arial"/>
              <a:buChar char="•"/>
            </a:pPr>
            <a:r>
              <a:rPr lang="en-US" sz="3351" dirty="0">
                <a:solidFill>
                  <a:srgbClr val="048AFF"/>
                </a:solidFill>
                <a:latin typeface="DM Sans Bold Italics"/>
              </a:rPr>
              <a:t>Standardized Project Structure:</a:t>
            </a:r>
            <a:r>
              <a:rPr lang="en-US" sz="3351" dirty="0">
                <a:solidFill>
                  <a:srgbClr val="FFFFFF"/>
                </a:solidFill>
                <a:latin typeface="DM Sans Italics"/>
              </a:rPr>
              <a:t> Maven enforces a standardized project structure, making it easier for teams to understand and work on Java projects. This consistency is particularly useful in CI/CD pipelines.</a:t>
            </a:r>
          </a:p>
          <a:p>
            <a:pPr marL="701984" lvl="1" indent="-350992">
              <a:lnSpc>
                <a:spcPts val="3999"/>
              </a:lnSpc>
              <a:buFont typeface="Arial"/>
              <a:buChar char="•"/>
            </a:pPr>
            <a:r>
              <a:rPr lang="en-US" sz="3251" dirty="0">
                <a:solidFill>
                  <a:srgbClr val="048AFF"/>
                </a:solidFill>
                <a:latin typeface="DM Sans Bold Italics"/>
              </a:rPr>
              <a:t>Dependency Management: </a:t>
            </a:r>
            <a:r>
              <a:rPr lang="en-US" sz="3251" dirty="0">
                <a:solidFill>
                  <a:srgbClr val="FFFFFF"/>
                </a:solidFill>
                <a:latin typeface="DM Sans Italics"/>
              </a:rPr>
              <a:t>Maven handles dependency management efficiently. It resolves and downloads project dependencies from repositories, ensuring that your Java application has the required libraries and components.</a:t>
            </a:r>
          </a:p>
          <a:p>
            <a:pPr marL="723573" lvl="1" indent="-361787">
              <a:lnSpc>
                <a:spcPts val="4122"/>
              </a:lnSpc>
              <a:buFont typeface="Arial"/>
              <a:buChar char="•"/>
            </a:pPr>
            <a:r>
              <a:rPr lang="en-US" sz="3351" dirty="0">
                <a:solidFill>
                  <a:srgbClr val="048AFF"/>
                </a:solidFill>
                <a:latin typeface="DM Sans Bold Italics"/>
              </a:rPr>
              <a:t>Plugin Ecosystem</a:t>
            </a:r>
            <a:r>
              <a:rPr lang="en-US" sz="3351" dirty="0">
                <a:solidFill>
                  <a:srgbClr val="FFFFFF"/>
                </a:solidFill>
                <a:latin typeface="DM Sans Italics"/>
              </a:rPr>
              <a:t>: Maven offers a wide range of plugins, including integration with CI/CD tools. You can use these plugins to customize your build and deployment processes within the CI/CD pipeline.</a:t>
            </a:r>
          </a:p>
          <a:p>
            <a:pPr marL="701984" lvl="1" indent="-350992">
              <a:lnSpc>
                <a:spcPts val="3999"/>
              </a:lnSpc>
              <a:buFont typeface="Arial"/>
              <a:buChar char="•"/>
            </a:pPr>
            <a:r>
              <a:rPr lang="en-US" sz="3251" dirty="0">
                <a:solidFill>
                  <a:srgbClr val="048AFF"/>
                </a:solidFill>
                <a:latin typeface="DM Sans Bold Italics"/>
              </a:rPr>
              <a:t>POM Files:</a:t>
            </a:r>
            <a:r>
              <a:rPr lang="en-US" sz="3251" dirty="0">
                <a:solidFill>
                  <a:srgbClr val="FFFFFF"/>
                </a:solidFill>
                <a:latin typeface="DM Sans Italics"/>
              </a:rPr>
              <a:t> Projects are defined by Project Object Model (POM) files. These XML files contain project configuration, dependencies, build instructions.</a:t>
            </a:r>
          </a:p>
        </p:txBody>
      </p:sp>
      <p:sp>
        <p:nvSpPr>
          <p:cNvPr id="3" name="Freeform 3"/>
          <p:cNvSpPr/>
          <p:nvPr/>
        </p:nvSpPr>
        <p:spPr>
          <a:xfrm>
            <a:off x="8229600" y="-266700"/>
            <a:ext cx="2893196" cy="2120631"/>
          </a:xfrm>
          <a:custGeom>
            <a:avLst/>
            <a:gdLst/>
            <a:ahLst/>
            <a:cxnLst/>
            <a:rect l="l" t="t" r="r" b="b"/>
            <a:pathLst>
              <a:path w="2893196" h="2120631">
                <a:moveTo>
                  <a:pt x="0" y="0"/>
                </a:moveTo>
                <a:lnTo>
                  <a:pt x="2893196" y="0"/>
                </a:lnTo>
                <a:lnTo>
                  <a:pt x="2893196" y="2120632"/>
                </a:lnTo>
                <a:lnTo>
                  <a:pt x="0" y="2120632"/>
                </a:lnTo>
                <a:lnTo>
                  <a:pt x="0" y="0"/>
                </a:lnTo>
                <a:close/>
              </a:path>
            </a:pathLst>
          </a:custGeom>
          <a:blipFill>
            <a:blip r:embed="rId2"/>
            <a:stretch>
              <a:fillRect l="-104281" r="-85498"/>
            </a:stretch>
          </a:blipFill>
        </p:spPr>
        <p:txBody>
          <a:bodyPr/>
          <a:lstStyle/>
          <a:p>
            <a:endParaRPr lang="en-IN" dirty="0"/>
          </a:p>
        </p:txBody>
      </p:sp>
      <p:sp>
        <p:nvSpPr>
          <p:cNvPr id="4" name="TextBox 4"/>
          <p:cNvSpPr txBox="1"/>
          <p:nvPr/>
        </p:nvSpPr>
        <p:spPr>
          <a:xfrm>
            <a:off x="0" y="159703"/>
            <a:ext cx="9144000" cy="1566544"/>
          </a:xfrm>
          <a:prstGeom prst="rect">
            <a:avLst/>
          </a:prstGeom>
        </p:spPr>
        <p:txBody>
          <a:bodyPr lIns="0" tIns="0" rIns="0" bIns="0" rtlCol="0" anchor="t">
            <a:spAutoFit/>
          </a:bodyPr>
          <a:lstStyle/>
          <a:p>
            <a:pPr algn="ctr">
              <a:lnSpc>
                <a:spcPts val="12880"/>
              </a:lnSpc>
            </a:pPr>
            <a:r>
              <a:rPr lang="en-US" sz="9200">
                <a:solidFill>
                  <a:srgbClr val="048AFF"/>
                </a:solidFill>
                <a:latin typeface="Canva Sans Bold"/>
              </a:rPr>
              <a:t>Apache Maven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14400" y="-17436"/>
            <a:ext cx="9448800" cy="2055636"/>
          </a:xfrm>
          <a:custGeom>
            <a:avLst/>
            <a:gdLst/>
            <a:ahLst/>
            <a:cxnLst/>
            <a:rect l="l" t="t" r="r" b="b"/>
            <a:pathLst>
              <a:path w="8415261" h="2055636">
                <a:moveTo>
                  <a:pt x="0" y="0"/>
                </a:moveTo>
                <a:lnTo>
                  <a:pt x="8415262" y="0"/>
                </a:lnTo>
                <a:lnTo>
                  <a:pt x="8415262" y="2055636"/>
                </a:lnTo>
                <a:lnTo>
                  <a:pt x="0" y="2055636"/>
                </a:lnTo>
                <a:lnTo>
                  <a:pt x="0" y="0"/>
                </a:lnTo>
                <a:close/>
              </a:path>
            </a:pathLst>
          </a:custGeom>
          <a:blipFill>
            <a:blip r:embed="rId2"/>
            <a:stretch>
              <a:fillRect/>
            </a:stretch>
          </a:blipFill>
        </p:spPr>
      </p:sp>
      <p:sp>
        <p:nvSpPr>
          <p:cNvPr id="3" name="TextBox 3"/>
          <p:cNvSpPr txBox="1"/>
          <p:nvPr/>
        </p:nvSpPr>
        <p:spPr>
          <a:xfrm>
            <a:off x="0" y="158821"/>
            <a:ext cx="7010400" cy="1566544"/>
          </a:xfrm>
          <a:prstGeom prst="rect">
            <a:avLst/>
          </a:prstGeom>
        </p:spPr>
        <p:txBody>
          <a:bodyPr wrap="square" lIns="0" tIns="0" rIns="0" bIns="0" rtlCol="0" anchor="t">
            <a:spAutoFit/>
          </a:bodyPr>
          <a:lstStyle/>
          <a:p>
            <a:pPr algn="ctr">
              <a:lnSpc>
                <a:spcPts val="12880"/>
              </a:lnSpc>
            </a:pPr>
            <a:r>
              <a:rPr lang="en-US" sz="9200" dirty="0">
                <a:solidFill>
                  <a:srgbClr val="048AFF"/>
                </a:solidFill>
                <a:latin typeface="Canva Sans Bold"/>
              </a:rPr>
              <a:t>SonarQube</a:t>
            </a:r>
          </a:p>
        </p:txBody>
      </p:sp>
      <p:sp>
        <p:nvSpPr>
          <p:cNvPr id="4" name="TextBox 4"/>
          <p:cNvSpPr txBox="1"/>
          <p:nvPr/>
        </p:nvSpPr>
        <p:spPr>
          <a:xfrm>
            <a:off x="0" y="1988961"/>
            <a:ext cx="18288000" cy="2420856"/>
          </a:xfrm>
          <a:prstGeom prst="rect">
            <a:avLst/>
          </a:prstGeom>
        </p:spPr>
        <p:txBody>
          <a:bodyPr wrap="square"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Implementing SonarQube in a CI/CD (Continuous Integration/Continuous Deployment) pipeline is a best practice to ensure code quality and security throughout the software development lifecycle. SonarQube is a popular tool for static code analysis, code quality assessment, and vulnerability detection. </a:t>
            </a:r>
          </a:p>
        </p:txBody>
      </p:sp>
      <p:sp>
        <p:nvSpPr>
          <p:cNvPr id="5" name="TextBox 5"/>
          <p:cNvSpPr txBox="1"/>
          <p:nvPr/>
        </p:nvSpPr>
        <p:spPr>
          <a:xfrm>
            <a:off x="356828" y="4302901"/>
            <a:ext cx="15949972" cy="2420856"/>
          </a:xfrm>
          <a:prstGeom prst="rect">
            <a:avLst/>
          </a:prstGeom>
        </p:spPr>
        <p:txBody>
          <a:bodyPr wrap="square" lIns="0" tIns="0" rIns="0" bIns="0" rtlCol="0" anchor="t">
            <a:spAutoFit/>
          </a:bodyPr>
          <a:lstStyle/>
          <a:p>
            <a:pPr>
              <a:lnSpc>
                <a:spcPts val="4759"/>
              </a:lnSpc>
            </a:pPr>
            <a:r>
              <a:rPr lang="en-US" sz="3399" dirty="0">
                <a:solidFill>
                  <a:srgbClr val="048AFF"/>
                </a:solidFill>
                <a:latin typeface="Canva Sans Semi-Bold"/>
              </a:rPr>
              <a:t> </a:t>
            </a:r>
            <a:r>
              <a:rPr lang="en-US" sz="4000" dirty="0">
                <a:solidFill>
                  <a:srgbClr val="048AFF"/>
                </a:solidFill>
                <a:latin typeface="Canva Sans Semi-Bold"/>
              </a:rPr>
              <a:t>SonarQube Setup:</a:t>
            </a:r>
          </a:p>
          <a:p>
            <a:pPr marL="734059" lvl="1" indent="-367030">
              <a:lnSpc>
                <a:spcPts val="4759"/>
              </a:lnSpc>
              <a:buFont typeface="Arial"/>
              <a:buChar char="•"/>
            </a:pPr>
            <a:r>
              <a:rPr lang="en-US" sz="3399" dirty="0">
                <a:solidFill>
                  <a:srgbClr val="FFFFFF"/>
                </a:solidFill>
                <a:latin typeface="Canva Sans"/>
              </a:rPr>
              <a:t>Install and configure SonarQube server      -    EC2 Instance </a:t>
            </a:r>
          </a:p>
          <a:p>
            <a:pPr marL="734059" lvl="1" indent="-367030">
              <a:lnSpc>
                <a:spcPts val="4759"/>
              </a:lnSpc>
              <a:buFont typeface="Arial"/>
              <a:buChar char="•"/>
            </a:pPr>
            <a:r>
              <a:rPr lang="en-US" sz="3399" dirty="0">
                <a:solidFill>
                  <a:srgbClr val="FFFFFF"/>
                </a:solidFill>
                <a:latin typeface="Canva Sans"/>
              </a:rPr>
              <a:t>Install and configure SonarQube Scanner    -    plugin in Jenkins</a:t>
            </a:r>
          </a:p>
          <a:p>
            <a:pPr algn="ctr">
              <a:lnSpc>
                <a:spcPts val="4759"/>
              </a:lnSpc>
            </a:pPr>
            <a:endParaRPr lang="en-US" sz="3399" dirty="0">
              <a:solidFill>
                <a:srgbClr val="FFFFFF"/>
              </a:solidFill>
              <a:latin typeface="Canva Sans"/>
            </a:endParaRPr>
          </a:p>
        </p:txBody>
      </p:sp>
      <p:sp>
        <p:nvSpPr>
          <p:cNvPr id="6" name="TextBox 6"/>
          <p:cNvSpPr txBox="1"/>
          <p:nvPr/>
        </p:nvSpPr>
        <p:spPr>
          <a:xfrm>
            <a:off x="356829" y="6106160"/>
            <a:ext cx="17931171" cy="4267515"/>
          </a:xfrm>
          <a:prstGeom prst="rect">
            <a:avLst/>
          </a:prstGeom>
        </p:spPr>
        <p:txBody>
          <a:bodyPr lIns="0" tIns="0" rIns="0" bIns="0" rtlCol="0" anchor="t">
            <a:spAutoFit/>
          </a:bodyPr>
          <a:lstStyle/>
          <a:p>
            <a:pPr>
              <a:lnSpc>
                <a:spcPts val="4759"/>
              </a:lnSpc>
            </a:pPr>
            <a:r>
              <a:rPr lang="en-US" sz="4000" dirty="0">
                <a:solidFill>
                  <a:srgbClr val="048AFF"/>
                </a:solidFill>
                <a:latin typeface="Canva Sans Semi-Bold"/>
              </a:rPr>
              <a:t>CI/CD Configuration:</a:t>
            </a:r>
          </a:p>
          <a:p>
            <a:pPr marL="734059" lvl="1" indent="-367030">
              <a:lnSpc>
                <a:spcPts val="4759"/>
              </a:lnSpc>
              <a:buFont typeface="Arial"/>
              <a:buChar char="•"/>
            </a:pPr>
            <a:r>
              <a:rPr lang="en-US" sz="3399" dirty="0">
                <a:solidFill>
                  <a:srgbClr val="FFFFFF"/>
                </a:solidFill>
                <a:latin typeface="Canva Sans"/>
              </a:rPr>
              <a:t>Configuring CI/CD pipeline to include a SonarQube analysis step as part of the build or integration process. This step typically comes after code compilation and testing.</a:t>
            </a:r>
          </a:p>
          <a:p>
            <a:pPr marL="734059" lvl="1" indent="-367030">
              <a:lnSpc>
                <a:spcPts val="4759"/>
              </a:lnSpc>
              <a:buFont typeface="Arial"/>
              <a:buChar char="•"/>
            </a:pPr>
            <a:r>
              <a:rPr lang="en-US" sz="3399" dirty="0">
                <a:solidFill>
                  <a:srgbClr val="FFFFFF"/>
                </a:solidFill>
                <a:latin typeface="Canva Sans"/>
              </a:rPr>
              <a:t>Ensuring CI/CD environment can access the SonarQube server, including the server's URL and authentication credentials (token).</a:t>
            </a:r>
          </a:p>
          <a:p>
            <a:pPr algn="ctr">
              <a:lnSpc>
                <a:spcPts val="4759"/>
              </a:lnSpc>
            </a:pPr>
            <a:endParaRPr lang="en-US" sz="3399" dirty="0">
              <a:solidFill>
                <a:srgbClr val="FFFFFF"/>
              </a:solidFill>
              <a:latin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054635" y="5816235"/>
            <a:ext cx="12169204" cy="4470765"/>
          </a:xfrm>
          <a:custGeom>
            <a:avLst/>
            <a:gdLst/>
            <a:ahLst/>
            <a:cxnLst/>
            <a:rect l="l" t="t" r="r" b="b"/>
            <a:pathLst>
              <a:path w="12169204" h="4470765">
                <a:moveTo>
                  <a:pt x="0" y="0"/>
                </a:moveTo>
                <a:lnTo>
                  <a:pt x="12169205" y="0"/>
                </a:lnTo>
                <a:lnTo>
                  <a:pt x="12169205" y="4470765"/>
                </a:lnTo>
                <a:lnTo>
                  <a:pt x="0" y="4470765"/>
                </a:lnTo>
                <a:lnTo>
                  <a:pt x="0" y="0"/>
                </a:lnTo>
                <a:close/>
              </a:path>
            </a:pathLst>
          </a:custGeom>
          <a:blipFill>
            <a:blip r:embed="rId2"/>
            <a:stretch>
              <a:fillRect/>
            </a:stretch>
          </a:blipFill>
        </p:spPr>
      </p:sp>
      <p:sp>
        <p:nvSpPr>
          <p:cNvPr id="3" name="TextBox 3"/>
          <p:cNvSpPr txBox="1"/>
          <p:nvPr/>
        </p:nvSpPr>
        <p:spPr>
          <a:xfrm>
            <a:off x="9139238" y="4943562"/>
            <a:ext cx="9525" cy="390350"/>
          </a:xfrm>
          <a:prstGeom prst="rect">
            <a:avLst/>
          </a:prstGeom>
        </p:spPr>
        <p:txBody>
          <a:bodyPr lIns="0" tIns="0" rIns="0" bIns="0" rtlCol="0" anchor="t">
            <a:spAutoFit/>
          </a:bodyPr>
          <a:lstStyle/>
          <a:p>
            <a:pPr algn="ctr">
              <a:lnSpc>
                <a:spcPts val="3131"/>
              </a:lnSpc>
              <a:spcBef>
                <a:spcPct val="0"/>
              </a:spcBef>
            </a:pPr>
            <a:endParaRPr/>
          </a:p>
        </p:txBody>
      </p:sp>
      <p:sp>
        <p:nvSpPr>
          <p:cNvPr id="4" name="TextBox 4"/>
          <p:cNvSpPr txBox="1"/>
          <p:nvPr/>
        </p:nvSpPr>
        <p:spPr>
          <a:xfrm>
            <a:off x="4762" y="-57150"/>
            <a:ext cx="18283238" cy="3049233"/>
          </a:xfrm>
          <a:prstGeom prst="rect">
            <a:avLst/>
          </a:prstGeom>
        </p:spPr>
        <p:txBody>
          <a:bodyPr lIns="0" tIns="0" rIns="0" bIns="0" rtlCol="0" anchor="t">
            <a:spAutoFit/>
          </a:bodyPr>
          <a:lstStyle/>
          <a:p>
            <a:pPr>
              <a:lnSpc>
                <a:spcPts val="4899"/>
              </a:lnSpc>
            </a:pPr>
            <a:r>
              <a:rPr lang="en-US" sz="3499" dirty="0">
                <a:solidFill>
                  <a:srgbClr val="048AFF"/>
                </a:solidFill>
                <a:latin typeface="Canva Sans Bold"/>
              </a:rPr>
              <a:t>  SonarQube Analysis:</a:t>
            </a:r>
          </a:p>
          <a:p>
            <a:pPr marL="734059" lvl="1" indent="-367030">
              <a:lnSpc>
                <a:spcPts val="4759"/>
              </a:lnSpc>
              <a:buFont typeface="Arial"/>
              <a:buChar char="•"/>
            </a:pPr>
            <a:r>
              <a:rPr lang="en-US" sz="3399" dirty="0">
                <a:solidFill>
                  <a:srgbClr val="FFFFFF"/>
                </a:solidFill>
                <a:latin typeface="Canva Sans"/>
              </a:rPr>
              <a:t>In CI/CD pipeline, use the SonarQube Scanner to analyze your source code. This step will run static code analysis and collect various metrics, including code quality, code coverage, and security vulnerabilities.</a:t>
            </a:r>
          </a:p>
          <a:p>
            <a:pPr>
              <a:lnSpc>
                <a:spcPts val="4759"/>
              </a:lnSpc>
            </a:pPr>
            <a:endParaRPr lang="en-US" sz="3399" dirty="0">
              <a:solidFill>
                <a:srgbClr val="FFFFFF"/>
              </a:solidFill>
              <a:latin typeface="Canva Sans"/>
            </a:endParaRPr>
          </a:p>
        </p:txBody>
      </p:sp>
      <p:sp>
        <p:nvSpPr>
          <p:cNvPr id="5" name="TextBox 5"/>
          <p:cNvSpPr txBox="1"/>
          <p:nvPr/>
        </p:nvSpPr>
        <p:spPr>
          <a:xfrm>
            <a:off x="4762" y="2362748"/>
            <a:ext cx="18283238" cy="4099969"/>
          </a:xfrm>
          <a:prstGeom prst="rect">
            <a:avLst/>
          </a:prstGeom>
        </p:spPr>
        <p:txBody>
          <a:bodyPr lIns="0" tIns="0" rIns="0" bIns="0" rtlCol="0" anchor="t">
            <a:spAutoFit/>
          </a:bodyPr>
          <a:lstStyle/>
          <a:p>
            <a:pPr>
              <a:lnSpc>
                <a:spcPts val="4870"/>
              </a:lnSpc>
            </a:pPr>
            <a:r>
              <a:rPr lang="en-US" sz="3478" dirty="0">
                <a:solidFill>
                  <a:srgbClr val="048AFF"/>
                </a:solidFill>
                <a:latin typeface="Canva Sans Bold"/>
              </a:rPr>
              <a:t>   Quality Gates:</a:t>
            </a:r>
          </a:p>
          <a:p>
            <a:pPr marL="686429" lvl="1" indent="-343215">
              <a:lnSpc>
                <a:spcPts val="4451"/>
              </a:lnSpc>
              <a:buFont typeface="Arial"/>
              <a:buChar char="•"/>
            </a:pPr>
            <a:r>
              <a:rPr lang="en-US" sz="3179" dirty="0">
                <a:solidFill>
                  <a:srgbClr val="FFFFFF"/>
                </a:solidFill>
                <a:latin typeface="Canva Sans"/>
              </a:rPr>
              <a:t>Defining  quality gates in SonarQube to establish specific criteria that your code must meet for it to be considered acceptable. Quality gates can include thresholds for code coverage, maintainability, and security standards.</a:t>
            </a:r>
          </a:p>
          <a:p>
            <a:pPr marL="686428" lvl="1" indent="-343214">
              <a:lnSpc>
                <a:spcPts val="4451"/>
              </a:lnSpc>
              <a:buFont typeface="Arial"/>
              <a:buChar char="•"/>
            </a:pPr>
            <a:r>
              <a:rPr lang="en-US" sz="3179" dirty="0">
                <a:solidFill>
                  <a:srgbClr val="FFFFFF"/>
                </a:solidFill>
                <a:latin typeface="Canva Sans"/>
              </a:rPr>
              <a:t>CI/CD pipeline should be configured to check whether the code meets these quality gate criteria. If it doesn't, the pipeline may fail, preventing the code from being deployed</a:t>
            </a:r>
          </a:p>
          <a:p>
            <a:pPr algn="ctr">
              <a:lnSpc>
                <a:spcPts val="5011"/>
              </a:lnSpc>
            </a:pPr>
            <a:endParaRPr lang="en-US" sz="3179" dirty="0">
              <a:solidFill>
                <a:srgbClr val="FFFFFF"/>
              </a:solidFill>
              <a:latin typeface="Canv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375042" y="5546142"/>
            <a:ext cx="10912958" cy="4269691"/>
          </a:xfrm>
          <a:custGeom>
            <a:avLst/>
            <a:gdLst/>
            <a:ahLst/>
            <a:cxnLst/>
            <a:rect l="l" t="t" r="r" b="b"/>
            <a:pathLst>
              <a:path w="10912958" h="4269691">
                <a:moveTo>
                  <a:pt x="0" y="0"/>
                </a:moveTo>
                <a:lnTo>
                  <a:pt x="10912958" y="0"/>
                </a:lnTo>
                <a:lnTo>
                  <a:pt x="10912958" y="4269691"/>
                </a:lnTo>
                <a:lnTo>
                  <a:pt x="0" y="4269691"/>
                </a:lnTo>
                <a:lnTo>
                  <a:pt x="0" y="0"/>
                </a:lnTo>
                <a:close/>
              </a:path>
            </a:pathLst>
          </a:custGeom>
          <a:blipFill>
            <a:blip r:embed="rId2"/>
            <a:stretch>
              <a:fillRect l="-1916" t="-39178" b="-7346"/>
            </a:stretch>
          </a:blipFill>
        </p:spPr>
      </p:sp>
      <p:sp>
        <p:nvSpPr>
          <p:cNvPr id="3" name="TextBox 3"/>
          <p:cNvSpPr txBox="1"/>
          <p:nvPr/>
        </p:nvSpPr>
        <p:spPr>
          <a:xfrm>
            <a:off x="0" y="-171450"/>
            <a:ext cx="7086600" cy="1566544"/>
          </a:xfrm>
          <a:prstGeom prst="rect">
            <a:avLst/>
          </a:prstGeom>
        </p:spPr>
        <p:txBody>
          <a:bodyPr wrap="square" lIns="0" tIns="0" rIns="0" bIns="0" rtlCol="0" anchor="t">
            <a:spAutoFit/>
          </a:bodyPr>
          <a:lstStyle/>
          <a:p>
            <a:pPr algn="ctr">
              <a:lnSpc>
                <a:spcPts val="12880"/>
              </a:lnSpc>
            </a:pPr>
            <a:r>
              <a:rPr lang="en-US" sz="9200" dirty="0">
                <a:solidFill>
                  <a:srgbClr val="048AFF"/>
                </a:solidFill>
                <a:latin typeface="Canva Sans Bold"/>
              </a:rPr>
              <a:t>Kubernetes</a:t>
            </a:r>
          </a:p>
        </p:txBody>
      </p:sp>
      <p:sp>
        <p:nvSpPr>
          <p:cNvPr id="4" name="TextBox 4"/>
          <p:cNvSpPr txBox="1"/>
          <p:nvPr/>
        </p:nvSpPr>
        <p:spPr>
          <a:xfrm>
            <a:off x="0" y="1337944"/>
            <a:ext cx="17831268" cy="4800433"/>
          </a:xfrm>
          <a:prstGeom prst="rect">
            <a:avLst/>
          </a:prstGeom>
        </p:spPr>
        <p:txBody>
          <a:bodyPr wrap="square" lIns="0" tIns="0" rIns="0" bIns="0" rtlCol="0" anchor="t">
            <a:spAutoFit/>
          </a:bodyPr>
          <a:lstStyle/>
          <a:p>
            <a:pPr marL="649122" lvl="1" indent="-324561">
              <a:lnSpc>
                <a:spcPts val="4209"/>
              </a:lnSpc>
              <a:buFont typeface="Arial"/>
              <a:buChar char="•"/>
            </a:pPr>
            <a:r>
              <a:rPr lang="en-US" sz="3006" dirty="0">
                <a:solidFill>
                  <a:srgbClr val="048AFF"/>
                </a:solidFill>
                <a:latin typeface="Canva Sans Bold"/>
              </a:rPr>
              <a:t>Container Orchestration</a:t>
            </a:r>
            <a:r>
              <a:rPr lang="en-US" sz="3006" dirty="0">
                <a:solidFill>
                  <a:srgbClr val="FFFFFF"/>
                </a:solidFill>
                <a:latin typeface="Canva Sans"/>
              </a:rPr>
              <a:t>: Kubernetes is an open-source container orchestration platform that automates the deployment, scaling, and management of containerized applications.</a:t>
            </a:r>
          </a:p>
          <a:p>
            <a:pPr marL="649122" lvl="1" indent="-324561">
              <a:lnSpc>
                <a:spcPts val="4209"/>
              </a:lnSpc>
              <a:buFont typeface="Arial"/>
              <a:buChar char="•"/>
            </a:pPr>
            <a:r>
              <a:rPr lang="en-US" sz="3006" dirty="0">
                <a:solidFill>
                  <a:srgbClr val="048AFF"/>
                </a:solidFill>
                <a:latin typeface="Canva Sans Semi-Bold"/>
              </a:rPr>
              <a:t>Cluster Management</a:t>
            </a:r>
            <a:r>
              <a:rPr lang="en-US" sz="3006" dirty="0">
                <a:solidFill>
                  <a:srgbClr val="FFFFFF"/>
                </a:solidFill>
                <a:latin typeface="Canva Sans"/>
              </a:rPr>
              <a:t>: It provides tools for managing clusters of containers and ensures the efficient use of resources across a cluster of machines.</a:t>
            </a:r>
          </a:p>
          <a:p>
            <a:pPr marL="670711" lvl="1" indent="-335356">
              <a:lnSpc>
                <a:spcPts val="4349"/>
              </a:lnSpc>
              <a:buFont typeface="Arial"/>
              <a:buChar char="•"/>
            </a:pPr>
            <a:r>
              <a:rPr lang="en-US" sz="3106" dirty="0">
                <a:solidFill>
                  <a:srgbClr val="048AFF"/>
                </a:solidFill>
                <a:latin typeface="Canva Sans Semi-Bold"/>
              </a:rPr>
              <a:t>Portability</a:t>
            </a:r>
            <a:r>
              <a:rPr lang="en-US" sz="3106" dirty="0">
                <a:solidFill>
                  <a:srgbClr val="FFFFFF"/>
                </a:solidFill>
                <a:latin typeface="Canva Sans"/>
              </a:rPr>
              <a:t>: Kubernetes abstracts away infrastructure specifics, making applications portable and eliminating the "it works on my machine" problem.</a:t>
            </a:r>
          </a:p>
          <a:p>
            <a:pPr marL="649122" lvl="1" indent="-324561">
              <a:lnSpc>
                <a:spcPts val="4209"/>
              </a:lnSpc>
              <a:buFont typeface="Arial"/>
              <a:buChar char="•"/>
            </a:pPr>
            <a:r>
              <a:rPr lang="en-US" sz="3006" dirty="0">
                <a:solidFill>
                  <a:srgbClr val="048AFF"/>
                </a:solidFill>
                <a:latin typeface="Canva Sans Semi-Bold"/>
              </a:rPr>
              <a:t>Scaling</a:t>
            </a:r>
            <a:r>
              <a:rPr lang="en-US" sz="3006" dirty="0">
                <a:solidFill>
                  <a:srgbClr val="FFFFFF"/>
                </a:solidFill>
                <a:latin typeface="Canva Sans"/>
              </a:rPr>
              <a:t>: It can automatically scale applications up or down based on load, improving resource utilization.</a:t>
            </a:r>
          </a:p>
          <a:p>
            <a:pPr>
              <a:lnSpc>
                <a:spcPts val="4209"/>
              </a:lnSpc>
            </a:pPr>
            <a:endParaRPr lang="en-US" sz="3006" dirty="0">
              <a:solidFill>
                <a:srgbClr val="FFFFFF"/>
              </a:solidFill>
              <a:latin typeface="Canva Sans"/>
            </a:endParaRPr>
          </a:p>
        </p:txBody>
      </p:sp>
      <p:sp>
        <p:nvSpPr>
          <p:cNvPr id="5" name="TextBox 5"/>
          <p:cNvSpPr txBox="1"/>
          <p:nvPr/>
        </p:nvSpPr>
        <p:spPr>
          <a:xfrm>
            <a:off x="456732" y="6016906"/>
            <a:ext cx="6918310" cy="3798926"/>
          </a:xfrm>
          <a:prstGeom prst="rect">
            <a:avLst/>
          </a:prstGeom>
        </p:spPr>
        <p:txBody>
          <a:bodyPr lIns="0" tIns="0" rIns="0" bIns="0" rtlCol="0" anchor="t">
            <a:spAutoFit/>
          </a:bodyPr>
          <a:lstStyle/>
          <a:p>
            <a:pPr>
              <a:lnSpc>
                <a:spcPts val="3760"/>
              </a:lnSpc>
            </a:pPr>
            <a:r>
              <a:rPr lang="en-US" sz="2685">
                <a:solidFill>
                  <a:srgbClr val="FFFFFF"/>
                </a:solidFill>
                <a:latin typeface="Canva Sans"/>
              </a:rPr>
              <a:t>Kubernetes streamlines the deployment of containerized applications in CI/CD pipelines, ensuring consistency, scalability, and reliability. It abstracts away infrastructure concerns and automates many aspects of application management, making it a powerful tool in modern software delivery.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649108" y="5143500"/>
            <a:ext cx="7638892" cy="5311161"/>
          </a:xfrm>
          <a:custGeom>
            <a:avLst/>
            <a:gdLst/>
            <a:ahLst/>
            <a:cxnLst/>
            <a:rect l="l" t="t" r="r" b="b"/>
            <a:pathLst>
              <a:path w="7638892" h="5311161">
                <a:moveTo>
                  <a:pt x="0" y="0"/>
                </a:moveTo>
                <a:lnTo>
                  <a:pt x="7638892" y="0"/>
                </a:lnTo>
                <a:lnTo>
                  <a:pt x="7638892" y="5311161"/>
                </a:lnTo>
                <a:lnTo>
                  <a:pt x="0" y="5311161"/>
                </a:lnTo>
                <a:lnTo>
                  <a:pt x="0" y="0"/>
                </a:lnTo>
                <a:close/>
              </a:path>
            </a:pathLst>
          </a:custGeom>
          <a:blipFill>
            <a:blip r:embed="rId2"/>
            <a:stretch>
              <a:fillRect/>
            </a:stretch>
          </a:blipFill>
        </p:spPr>
      </p:sp>
      <p:sp>
        <p:nvSpPr>
          <p:cNvPr id="3" name="TextBox 3"/>
          <p:cNvSpPr txBox="1"/>
          <p:nvPr/>
        </p:nvSpPr>
        <p:spPr>
          <a:xfrm>
            <a:off x="0" y="-66675"/>
            <a:ext cx="18624554" cy="6144229"/>
          </a:xfrm>
          <a:prstGeom prst="rect">
            <a:avLst/>
          </a:prstGeom>
        </p:spPr>
        <p:txBody>
          <a:bodyPr lIns="0" tIns="0" rIns="0" bIns="0" rtlCol="0" anchor="t">
            <a:spAutoFit/>
          </a:bodyPr>
          <a:lstStyle/>
          <a:p>
            <a:pPr algn="ctr">
              <a:lnSpc>
                <a:spcPts val="5275"/>
              </a:lnSpc>
            </a:pPr>
            <a:r>
              <a:rPr lang="en-US" sz="3768" dirty="0">
                <a:solidFill>
                  <a:srgbClr val="048AFF"/>
                </a:solidFill>
                <a:latin typeface="Canva Sans Bold"/>
              </a:rPr>
              <a:t>Why Kubernetes in CI/CD Pipelining:</a:t>
            </a:r>
          </a:p>
          <a:p>
            <a:pPr marL="747568" lvl="1" indent="-373784">
              <a:lnSpc>
                <a:spcPts val="4847"/>
              </a:lnSpc>
              <a:buFont typeface="Arial"/>
              <a:buChar char="•"/>
            </a:pPr>
            <a:r>
              <a:rPr lang="en-US" sz="3462" dirty="0">
                <a:solidFill>
                  <a:srgbClr val="048AFF"/>
                </a:solidFill>
                <a:latin typeface="Canva Sans Bold"/>
              </a:rPr>
              <a:t>Containerization</a:t>
            </a:r>
            <a:r>
              <a:rPr lang="en-US" sz="3462" dirty="0">
                <a:solidFill>
                  <a:srgbClr val="FFFFFF"/>
                </a:solidFill>
                <a:latin typeface="Canva Sans"/>
              </a:rPr>
              <a:t>: Kubernetes enables the deployment of applications as containers, ensuring consistency from development to production.</a:t>
            </a:r>
          </a:p>
          <a:p>
            <a:pPr marL="747568" lvl="1" indent="-373784">
              <a:lnSpc>
                <a:spcPts val="4847"/>
              </a:lnSpc>
              <a:buFont typeface="Arial"/>
              <a:buChar char="•"/>
            </a:pPr>
            <a:r>
              <a:rPr lang="en-US" sz="3462" dirty="0">
                <a:solidFill>
                  <a:srgbClr val="048AFF"/>
                </a:solidFill>
                <a:latin typeface="Canva Sans Bold"/>
              </a:rPr>
              <a:t>Scalability</a:t>
            </a:r>
            <a:r>
              <a:rPr lang="en-US" sz="3462" dirty="0">
                <a:solidFill>
                  <a:srgbClr val="FFFFFF"/>
                </a:solidFill>
                <a:latin typeface="Canva Sans"/>
              </a:rPr>
              <a:t>: It scales applications seamlessly to meet varying demands, crucial for CI/CD pipelines with fluctuating workloads.</a:t>
            </a:r>
          </a:p>
          <a:p>
            <a:pPr marL="747568" lvl="1" indent="-373784">
              <a:lnSpc>
                <a:spcPts val="4847"/>
              </a:lnSpc>
              <a:buFont typeface="Arial"/>
              <a:buChar char="•"/>
            </a:pPr>
            <a:r>
              <a:rPr lang="en-US" sz="3462" dirty="0">
                <a:solidFill>
                  <a:srgbClr val="048AFF"/>
                </a:solidFill>
                <a:latin typeface="Canva Sans Bold"/>
              </a:rPr>
              <a:t>Rolling Updates:</a:t>
            </a:r>
            <a:r>
              <a:rPr lang="en-US" sz="3462" dirty="0">
                <a:solidFill>
                  <a:srgbClr val="FFFFFF"/>
                </a:solidFill>
                <a:latin typeface="Canva Sans"/>
              </a:rPr>
              <a:t> Kubernetes supports rolling updates, allowing for smooth and zero-downtime deployments in CI/CD.</a:t>
            </a:r>
          </a:p>
          <a:p>
            <a:pPr marL="747568" lvl="1" indent="-373784">
              <a:lnSpc>
                <a:spcPts val="4847"/>
              </a:lnSpc>
              <a:buFont typeface="Arial"/>
              <a:buChar char="•"/>
            </a:pPr>
            <a:r>
              <a:rPr lang="en-US" sz="3462" dirty="0">
                <a:solidFill>
                  <a:srgbClr val="048AFF"/>
                </a:solidFill>
                <a:latin typeface="Canva Sans Bold"/>
              </a:rPr>
              <a:t>Self-Healing:</a:t>
            </a:r>
            <a:r>
              <a:rPr lang="en-US" sz="3462" dirty="0">
                <a:solidFill>
                  <a:srgbClr val="FFFFFF"/>
                </a:solidFill>
                <a:latin typeface="Canva Sans"/>
              </a:rPr>
              <a:t> It automatically replaces failed containers or nodes, improving pipeline reliability.</a:t>
            </a:r>
          </a:p>
          <a:p>
            <a:pPr algn="ctr">
              <a:lnSpc>
                <a:spcPts val="4847"/>
              </a:lnSpc>
            </a:pPr>
            <a:endParaRPr lang="en-US" sz="3462" dirty="0">
              <a:solidFill>
                <a:srgbClr val="FFFFFF"/>
              </a:solidFill>
              <a:latin typeface="Canva Sans"/>
            </a:endParaRPr>
          </a:p>
        </p:txBody>
      </p:sp>
      <p:sp>
        <p:nvSpPr>
          <p:cNvPr id="4" name="TextBox 4"/>
          <p:cNvSpPr txBox="1"/>
          <p:nvPr/>
        </p:nvSpPr>
        <p:spPr>
          <a:xfrm>
            <a:off x="0" y="5448301"/>
            <a:ext cx="10649108" cy="587084"/>
          </a:xfrm>
          <a:prstGeom prst="rect">
            <a:avLst/>
          </a:prstGeom>
        </p:spPr>
        <p:txBody>
          <a:bodyPr wrap="square" lIns="0" tIns="0" rIns="0" bIns="0" rtlCol="0" anchor="t">
            <a:spAutoFit/>
          </a:bodyPr>
          <a:lstStyle/>
          <a:p>
            <a:pPr algn="ctr">
              <a:lnSpc>
                <a:spcPts val="4899"/>
              </a:lnSpc>
            </a:pPr>
            <a:r>
              <a:rPr lang="en-US" sz="3499" dirty="0">
                <a:solidFill>
                  <a:srgbClr val="048AFF"/>
                </a:solidFill>
                <a:latin typeface="Canva Sans Bold"/>
              </a:rPr>
              <a:t>Using Kubernetes in CI/CD Pipelining - Workflow</a:t>
            </a:r>
          </a:p>
        </p:txBody>
      </p:sp>
      <p:sp>
        <p:nvSpPr>
          <p:cNvPr id="5" name="TextBox 5"/>
          <p:cNvSpPr txBox="1"/>
          <p:nvPr/>
        </p:nvSpPr>
        <p:spPr>
          <a:xfrm>
            <a:off x="0" y="6274971"/>
            <a:ext cx="9878518" cy="4880952"/>
          </a:xfrm>
          <a:prstGeom prst="rect">
            <a:avLst/>
          </a:prstGeom>
        </p:spPr>
        <p:txBody>
          <a:bodyPr lIns="0" tIns="0" rIns="0" bIns="0" rtlCol="0" anchor="t">
            <a:spAutoFit/>
          </a:bodyPr>
          <a:lstStyle/>
          <a:p>
            <a:pPr marL="657539" lvl="1" indent="-328769" algn="just">
              <a:lnSpc>
                <a:spcPts val="4263"/>
              </a:lnSpc>
              <a:buFont typeface="Arial"/>
              <a:buChar char="•"/>
            </a:pPr>
            <a:r>
              <a:rPr lang="en-US" sz="3600" dirty="0" err="1">
                <a:solidFill>
                  <a:srgbClr val="0070C0"/>
                </a:solidFill>
                <a:latin typeface="Canva Sans Semi-Bold"/>
              </a:rPr>
              <a:t>Dockerize</a:t>
            </a:r>
            <a:r>
              <a:rPr lang="en-US" sz="3600" dirty="0">
                <a:solidFill>
                  <a:srgbClr val="0070C0"/>
                </a:solidFill>
                <a:latin typeface="Canva Sans Semi-Bold"/>
              </a:rPr>
              <a:t> Application</a:t>
            </a:r>
            <a:r>
              <a:rPr lang="en-US" sz="3045" dirty="0">
                <a:solidFill>
                  <a:srgbClr val="FFFFFF"/>
                </a:solidFill>
                <a:latin typeface="Canva Sans"/>
              </a:rPr>
              <a:t>: Containerize your application using Docker, creating a Docker image that packages the app and its dependencies.</a:t>
            </a:r>
          </a:p>
          <a:p>
            <a:pPr marL="657539" lvl="1" indent="-328769" algn="just">
              <a:lnSpc>
                <a:spcPts val="4263"/>
              </a:lnSpc>
              <a:buFont typeface="Arial"/>
              <a:buChar char="•"/>
            </a:pPr>
            <a:r>
              <a:rPr lang="en-US" sz="3600" dirty="0">
                <a:solidFill>
                  <a:srgbClr val="0070C0"/>
                </a:solidFill>
                <a:latin typeface="Canva Sans Semi-Bold"/>
              </a:rPr>
              <a:t>Container Registry</a:t>
            </a:r>
            <a:r>
              <a:rPr lang="en-US" sz="3045" dirty="0">
                <a:solidFill>
                  <a:srgbClr val="FFFFFF"/>
                </a:solidFill>
                <a:latin typeface="Canva Sans"/>
              </a:rPr>
              <a:t>: Push the Docker image to a container registry like Docker Hub, Amazon ECR, or Google Container Registry.</a:t>
            </a:r>
          </a:p>
          <a:p>
            <a:pPr algn="ctr">
              <a:lnSpc>
                <a:spcPts val="4403"/>
              </a:lnSpc>
            </a:pPr>
            <a:endParaRPr lang="en-US" sz="3045" dirty="0">
              <a:solidFill>
                <a:srgbClr val="FFFFFF"/>
              </a:solidFill>
              <a:latin typeface="Canva Sans"/>
            </a:endParaRPr>
          </a:p>
          <a:p>
            <a:pPr algn="ctr">
              <a:lnSpc>
                <a:spcPts val="3703"/>
              </a:lnSpc>
            </a:pPr>
            <a:endParaRPr lang="en-US" sz="3045" dirty="0">
              <a:solidFill>
                <a:srgbClr val="FFFFFF"/>
              </a:solidFill>
              <a:latin typeface="Canv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328930"/>
            <a:ext cx="17684929" cy="6791615"/>
          </a:xfrm>
          <a:prstGeom prst="rect">
            <a:avLst/>
          </a:prstGeom>
        </p:spPr>
        <p:txBody>
          <a:bodyPr lIns="0" tIns="0" rIns="0" bIns="0" rtlCol="0" anchor="t">
            <a:spAutoFit/>
          </a:bodyPr>
          <a:lstStyle/>
          <a:p>
            <a:pPr marL="645237" lvl="1" indent="-322619">
              <a:lnSpc>
                <a:spcPts val="4184"/>
              </a:lnSpc>
              <a:buFont typeface="Arial"/>
              <a:buChar char="•"/>
            </a:pPr>
            <a:r>
              <a:rPr lang="en-US" sz="2988">
                <a:solidFill>
                  <a:srgbClr val="048AFF"/>
                </a:solidFill>
                <a:latin typeface="Canva Sans Semi-Bold"/>
              </a:rPr>
              <a:t>Artifact Storage</a:t>
            </a:r>
            <a:r>
              <a:rPr lang="en-US" sz="2988">
                <a:solidFill>
                  <a:srgbClr val="FFFFFF"/>
                </a:solidFill>
                <a:latin typeface="Canva Sans"/>
              </a:rPr>
              <a:t>: Store the Docker image as an artifact for later use.</a:t>
            </a:r>
          </a:p>
          <a:p>
            <a:pPr marL="645237" lvl="1" indent="-322619">
              <a:lnSpc>
                <a:spcPts val="4184"/>
              </a:lnSpc>
              <a:buFont typeface="Arial"/>
              <a:buChar char="•"/>
            </a:pPr>
            <a:r>
              <a:rPr lang="en-US" sz="2988">
                <a:solidFill>
                  <a:srgbClr val="048AFF"/>
                </a:solidFill>
                <a:latin typeface="Canva Sans Semi-Bold"/>
              </a:rPr>
              <a:t>Deployment Manifests</a:t>
            </a:r>
            <a:r>
              <a:rPr lang="en-US" sz="2988">
                <a:solidFill>
                  <a:srgbClr val="FFFFFF"/>
                </a:solidFill>
                <a:latin typeface="Canva Sans"/>
              </a:rPr>
              <a:t>: Define Kubernetes deployment manifests (YAML files) that describe how the application should be deployed on a Kubernetes cluster. This includes specifying container image references, replicas, ports, and other configurations.</a:t>
            </a:r>
          </a:p>
          <a:p>
            <a:pPr marL="645237" lvl="1" indent="-322619">
              <a:lnSpc>
                <a:spcPts val="4184"/>
              </a:lnSpc>
              <a:buFont typeface="Arial"/>
              <a:buChar char="•"/>
            </a:pPr>
            <a:r>
              <a:rPr lang="en-US" sz="2988">
                <a:solidFill>
                  <a:srgbClr val="048AFF"/>
                </a:solidFill>
                <a:latin typeface="Canva Sans Semi-Bold"/>
              </a:rPr>
              <a:t>CI/CD Automation</a:t>
            </a:r>
            <a:r>
              <a:rPr lang="en-US" sz="2988">
                <a:solidFill>
                  <a:srgbClr val="FFFFFF"/>
                </a:solidFill>
                <a:latin typeface="Canva Sans"/>
              </a:rPr>
              <a:t>: Integrate Kubernetes commands or scripts into your CI/CD pipeline to automate the deployment process.</a:t>
            </a:r>
          </a:p>
          <a:p>
            <a:pPr marL="645237" lvl="1" indent="-322619">
              <a:lnSpc>
                <a:spcPts val="4184"/>
              </a:lnSpc>
              <a:buFont typeface="Arial"/>
              <a:buChar char="•"/>
            </a:pPr>
            <a:r>
              <a:rPr lang="en-US" sz="2988">
                <a:solidFill>
                  <a:srgbClr val="048AFF"/>
                </a:solidFill>
                <a:latin typeface="Canva Sans Semi-Bold"/>
              </a:rPr>
              <a:t>Deployment</a:t>
            </a:r>
            <a:r>
              <a:rPr lang="en-US" sz="2988">
                <a:solidFill>
                  <a:srgbClr val="FFFFFF"/>
                </a:solidFill>
                <a:latin typeface="Canva Sans"/>
              </a:rPr>
              <a:t>: Deploy your application to the Kubernetes cluster using </a:t>
            </a:r>
            <a:r>
              <a:rPr lang="en-US" sz="2988">
                <a:solidFill>
                  <a:srgbClr val="FFFFFF"/>
                </a:solidFill>
                <a:latin typeface="Canva Sans Semi-Bold"/>
              </a:rPr>
              <a:t>kubectl</a:t>
            </a:r>
            <a:r>
              <a:rPr lang="en-US" sz="2988">
                <a:solidFill>
                  <a:srgbClr val="FFFFFF"/>
                </a:solidFill>
                <a:latin typeface="Canva Sans"/>
              </a:rPr>
              <a:t> commands, a Kubernetes deployment tool, or by applying the deployment manifests.</a:t>
            </a:r>
          </a:p>
          <a:p>
            <a:pPr marL="645237" lvl="1" indent="-322619">
              <a:lnSpc>
                <a:spcPts val="4184"/>
              </a:lnSpc>
              <a:buFont typeface="Arial"/>
              <a:buChar char="•"/>
            </a:pPr>
            <a:r>
              <a:rPr lang="en-US" sz="2988">
                <a:solidFill>
                  <a:srgbClr val="FFFFFF"/>
                </a:solidFill>
                <a:latin typeface="Canva Sans Semi-Bold"/>
              </a:rPr>
              <a:t>Rolling Update</a:t>
            </a:r>
            <a:r>
              <a:rPr lang="en-US" sz="2988">
                <a:solidFill>
                  <a:srgbClr val="FFFFFF"/>
                </a:solidFill>
                <a:latin typeface="Canva Sans"/>
              </a:rPr>
              <a:t>: If updating the application, Kubernetes can perform a rolling update, ensuring zero-downtime as new containers are gradually rolled out.</a:t>
            </a:r>
          </a:p>
          <a:p>
            <a:pPr marL="645237" lvl="1" indent="-322619">
              <a:lnSpc>
                <a:spcPts val="4184"/>
              </a:lnSpc>
              <a:buFont typeface="Arial"/>
              <a:buChar char="•"/>
            </a:pPr>
            <a:r>
              <a:rPr lang="en-US" sz="2988">
                <a:solidFill>
                  <a:srgbClr val="048AFF"/>
                </a:solidFill>
                <a:latin typeface="Canva Sans Semi-Bold"/>
              </a:rPr>
              <a:t>Service Exposing</a:t>
            </a:r>
            <a:r>
              <a:rPr lang="en-US" sz="2988">
                <a:solidFill>
                  <a:srgbClr val="FFFFFF"/>
                </a:solidFill>
                <a:latin typeface="Canva Sans"/>
              </a:rPr>
              <a:t>: Create a Kubernetes service to expose the application to the external world. This can be a LoadBalancer service or an Ingress resource, depending on your infrastructure.</a:t>
            </a:r>
          </a:p>
        </p:txBody>
      </p:sp>
      <p:sp>
        <p:nvSpPr>
          <p:cNvPr id="3" name="Freeform 3"/>
          <p:cNvSpPr/>
          <p:nvPr/>
        </p:nvSpPr>
        <p:spPr>
          <a:xfrm>
            <a:off x="203640" y="6774466"/>
            <a:ext cx="9331337" cy="3464878"/>
          </a:xfrm>
          <a:custGeom>
            <a:avLst/>
            <a:gdLst/>
            <a:ahLst/>
            <a:cxnLst/>
            <a:rect l="l" t="t" r="r" b="b"/>
            <a:pathLst>
              <a:path w="9331337" h="3464878">
                <a:moveTo>
                  <a:pt x="0" y="0"/>
                </a:moveTo>
                <a:lnTo>
                  <a:pt x="9331338" y="0"/>
                </a:lnTo>
                <a:lnTo>
                  <a:pt x="9331338" y="3464878"/>
                </a:lnTo>
                <a:lnTo>
                  <a:pt x="0" y="3464878"/>
                </a:lnTo>
                <a:lnTo>
                  <a:pt x="0" y="0"/>
                </a:lnTo>
                <a:close/>
              </a:path>
            </a:pathLst>
          </a:custGeom>
          <a:blipFill>
            <a:blip r:embed="rId2"/>
            <a:stretch>
              <a:fillRect/>
            </a:stretch>
          </a:blipFill>
        </p:spPr>
      </p:sp>
      <p:sp>
        <p:nvSpPr>
          <p:cNvPr id="4" name="Freeform 4"/>
          <p:cNvSpPr/>
          <p:nvPr/>
        </p:nvSpPr>
        <p:spPr>
          <a:xfrm>
            <a:off x="9960607" y="7010130"/>
            <a:ext cx="7724322" cy="2993550"/>
          </a:xfrm>
          <a:custGeom>
            <a:avLst/>
            <a:gdLst/>
            <a:ahLst/>
            <a:cxnLst/>
            <a:rect l="l" t="t" r="r" b="b"/>
            <a:pathLst>
              <a:path w="7724322" h="2993550">
                <a:moveTo>
                  <a:pt x="0" y="0"/>
                </a:moveTo>
                <a:lnTo>
                  <a:pt x="7724322" y="0"/>
                </a:lnTo>
                <a:lnTo>
                  <a:pt x="7724322" y="2993550"/>
                </a:lnTo>
                <a:lnTo>
                  <a:pt x="0" y="2993550"/>
                </a:lnTo>
                <a:lnTo>
                  <a:pt x="0" y="0"/>
                </a:lnTo>
                <a:close/>
              </a:path>
            </a:pathLst>
          </a:custGeom>
          <a:blipFill>
            <a:blip r:embed="rId3"/>
            <a:stretch>
              <a:fillRect t="-1857" r="-25672" b="-1857"/>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412749" y="-269069"/>
            <a:ext cx="1750951" cy="1750951"/>
          </a:xfrm>
          <a:custGeom>
            <a:avLst/>
            <a:gdLst/>
            <a:ahLst/>
            <a:cxnLst/>
            <a:rect l="l" t="t" r="r" b="b"/>
            <a:pathLst>
              <a:path w="1750951" h="1750951">
                <a:moveTo>
                  <a:pt x="0" y="0"/>
                </a:moveTo>
                <a:lnTo>
                  <a:pt x="1750951" y="0"/>
                </a:lnTo>
                <a:lnTo>
                  <a:pt x="1750951" y="1750951"/>
                </a:lnTo>
                <a:lnTo>
                  <a:pt x="0" y="1750951"/>
                </a:lnTo>
                <a:lnTo>
                  <a:pt x="0" y="0"/>
                </a:lnTo>
                <a:close/>
              </a:path>
            </a:pathLst>
          </a:custGeom>
          <a:blipFill>
            <a:blip r:embed="rId2"/>
            <a:stretch>
              <a:fillRect/>
            </a:stretch>
          </a:blipFill>
        </p:spPr>
      </p:sp>
      <p:sp>
        <p:nvSpPr>
          <p:cNvPr id="3" name="Freeform 3"/>
          <p:cNvSpPr/>
          <p:nvPr/>
        </p:nvSpPr>
        <p:spPr>
          <a:xfrm>
            <a:off x="6517075" y="4597720"/>
            <a:ext cx="11770925" cy="5689280"/>
          </a:xfrm>
          <a:custGeom>
            <a:avLst/>
            <a:gdLst/>
            <a:ahLst/>
            <a:cxnLst/>
            <a:rect l="l" t="t" r="r" b="b"/>
            <a:pathLst>
              <a:path w="11770925" h="5689280">
                <a:moveTo>
                  <a:pt x="0" y="0"/>
                </a:moveTo>
                <a:lnTo>
                  <a:pt x="11770925" y="0"/>
                </a:lnTo>
                <a:lnTo>
                  <a:pt x="11770925" y="5689280"/>
                </a:lnTo>
                <a:lnTo>
                  <a:pt x="0" y="5689280"/>
                </a:lnTo>
                <a:lnTo>
                  <a:pt x="0" y="0"/>
                </a:lnTo>
                <a:close/>
              </a:path>
            </a:pathLst>
          </a:custGeom>
          <a:blipFill>
            <a:blip r:embed="rId3"/>
            <a:stretch>
              <a:fillRect/>
            </a:stretch>
          </a:blipFill>
        </p:spPr>
      </p:sp>
      <p:sp>
        <p:nvSpPr>
          <p:cNvPr id="4" name="TextBox 4"/>
          <p:cNvSpPr txBox="1"/>
          <p:nvPr/>
        </p:nvSpPr>
        <p:spPr>
          <a:xfrm>
            <a:off x="268110" y="126194"/>
            <a:ext cx="3826874" cy="1355688"/>
          </a:xfrm>
          <a:prstGeom prst="rect">
            <a:avLst/>
          </a:prstGeom>
        </p:spPr>
        <p:txBody>
          <a:bodyPr lIns="0" tIns="0" rIns="0" bIns="0" rtlCol="0" anchor="t">
            <a:spAutoFit/>
          </a:bodyPr>
          <a:lstStyle/>
          <a:p>
            <a:pPr algn="ctr">
              <a:lnSpc>
                <a:spcPts val="11197"/>
              </a:lnSpc>
            </a:pPr>
            <a:r>
              <a:rPr lang="en-US" sz="7997">
                <a:solidFill>
                  <a:srgbClr val="048AFF"/>
                </a:solidFill>
                <a:latin typeface="Canva Sans Bold"/>
              </a:rPr>
              <a:t>ArgoCD</a:t>
            </a:r>
          </a:p>
        </p:txBody>
      </p:sp>
      <p:sp>
        <p:nvSpPr>
          <p:cNvPr id="5" name="TextBox 5"/>
          <p:cNvSpPr txBox="1"/>
          <p:nvPr/>
        </p:nvSpPr>
        <p:spPr>
          <a:xfrm>
            <a:off x="268110" y="1816156"/>
            <a:ext cx="18288000"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Argo CD is a popular GitOps continuous delivery tool that's used to automate the deployment and management of applications on Kubernetes clusters. Here's an overview of how Argo CD is used in a CI/CD pipeline, along with the flow of its implementation with Kubernetes:</a:t>
            </a:r>
          </a:p>
        </p:txBody>
      </p:sp>
      <p:sp>
        <p:nvSpPr>
          <p:cNvPr id="6" name="TextBox 6"/>
          <p:cNvSpPr txBox="1"/>
          <p:nvPr/>
        </p:nvSpPr>
        <p:spPr>
          <a:xfrm>
            <a:off x="78155" y="4521520"/>
            <a:ext cx="6551633" cy="646430"/>
          </a:xfrm>
          <a:prstGeom prst="rect">
            <a:avLst/>
          </a:prstGeom>
        </p:spPr>
        <p:txBody>
          <a:bodyPr wrap="square" lIns="0" tIns="0" rIns="0" bIns="0" rtlCol="0" anchor="t">
            <a:spAutoFit/>
          </a:bodyPr>
          <a:lstStyle/>
          <a:p>
            <a:pPr algn="ctr">
              <a:lnSpc>
                <a:spcPts val="5319"/>
              </a:lnSpc>
            </a:pPr>
            <a:r>
              <a:rPr lang="en-US" sz="3799" dirty="0">
                <a:solidFill>
                  <a:srgbClr val="048AFF"/>
                </a:solidFill>
                <a:latin typeface="Canva Sans Bold"/>
              </a:rPr>
              <a:t>Usage in CI/CD Pipelining:</a:t>
            </a:r>
          </a:p>
        </p:txBody>
      </p:sp>
      <p:sp>
        <p:nvSpPr>
          <p:cNvPr id="7" name="TextBox 7"/>
          <p:cNvSpPr txBox="1"/>
          <p:nvPr/>
        </p:nvSpPr>
        <p:spPr>
          <a:xfrm>
            <a:off x="-34559" y="5365750"/>
            <a:ext cx="6551634" cy="4921250"/>
          </a:xfrm>
          <a:prstGeom prst="rect">
            <a:avLst/>
          </a:prstGeom>
        </p:spPr>
        <p:txBody>
          <a:bodyPr lIns="0" tIns="0" rIns="0" bIns="0" rtlCol="0" anchor="t">
            <a:spAutoFit/>
          </a:bodyPr>
          <a:lstStyle/>
          <a:p>
            <a:pPr marL="755649" lvl="1" indent="-377824">
              <a:lnSpc>
                <a:spcPts val="4899"/>
              </a:lnSpc>
              <a:buFont typeface="Arial"/>
              <a:buChar char="•"/>
            </a:pPr>
            <a:r>
              <a:rPr lang="en-US" sz="3499">
                <a:solidFill>
                  <a:srgbClr val="FFFFFF"/>
                </a:solidFill>
                <a:latin typeface="Canva Sans Bold"/>
              </a:rPr>
              <a:t>GitOps Principles</a:t>
            </a:r>
          </a:p>
          <a:p>
            <a:pPr marL="755649" lvl="1" indent="-377824">
              <a:lnSpc>
                <a:spcPts val="4899"/>
              </a:lnSpc>
              <a:buFont typeface="Arial"/>
              <a:buChar char="•"/>
            </a:pPr>
            <a:r>
              <a:rPr lang="en-US" sz="3499">
                <a:solidFill>
                  <a:srgbClr val="FFFFFF"/>
                </a:solidFill>
                <a:latin typeface="Canva Sans Bold"/>
              </a:rPr>
              <a:t>Version-Controlled Configuration</a:t>
            </a:r>
          </a:p>
          <a:p>
            <a:pPr marL="755649" lvl="1" indent="-377824">
              <a:lnSpc>
                <a:spcPts val="4899"/>
              </a:lnSpc>
              <a:buFont typeface="Arial"/>
              <a:buChar char="•"/>
            </a:pPr>
            <a:r>
              <a:rPr lang="en-US" sz="3499">
                <a:solidFill>
                  <a:srgbClr val="FFFFFF"/>
                </a:solidFill>
                <a:latin typeface="Canva Sans Bold"/>
              </a:rPr>
              <a:t>Automation</a:t>
            </a:r>
          </a:p>
          <a:p>
            <a:pPr marL="755649" lvl="1" indent="-377824">
              <a:lnSpc>
                <a:spcPts val="4899"/>
              </a:lnSpc>
              <a:buFont typeface="Arial"/>
              <a:buChar char="•"/>
            </a:pPr>
            <a:r>
              <a:rPr lang="en-US" sz="3499">
                <a:solidFill>
                  <a:srgbClr val="FFFFFF"/>
                </a:solidFill>
                <a:latin typeface="Canva Sans Bold"/>
              </a:rPr>
              <a:t>Rolling Updates</a:t>
            </a:r>
          </a:p>
          <a:p>
            <a:pPr marL="755649" lvl="1" indent="-377824">
              <a:lnSpc>
                <a:spcPts val="4899"/>
              </a:lnSpc>
              <a:buFont typeface="Arial"/>
              <a:buChar char="•"/>
            </a:pPr>
            <a:r>
              <a:rPr lang="en-US" sz="3499">
                <a:solidFill>
                  <a:srgbClr val="FFFFFF"/>
                </a:solidFill>
                <a:latin typeface="Canva Sans Bold"/>
              </a:rPr>
              <a:t>Declarative Configuration</a:t>
            </a:r>
          </a:p>
          <a:p>
            <a:pPr marL="755649" lvl="1" indent="-377824">
              <a:lnSpc>
                <a:spcPts val="4899"/>
              </a:lnSpc>
              <a:buFont typeface="Arial"/>
              <a:buChar char="•"/>
            </a:pPr>
            <a:r>
              <a:rPr lang="en-US" sz="3499">
                <a:solidFill>
                  <a:srgbClr val="FFFFFF"/>
                </a:solidFill>
                <a:latin typeface="Canva Sans Bold"/>
              </a:rPr>
              <a:t>Policy Enforcement</a:t>
            </a:r>
          </a:p>
          <a:p>
            <a:pPr>
              <a:lnSpc>
                <a:spcPts val="4899"/>
              </a:lnSpc>
            </a:pPr>
            <a:endParaRPr lang="en-US" sz="3499">
              <a:solidFill>
                <a:srgbClr val="FFFFFF"/>
              </a:solidFill>
              <a:latin typeface="Canva Sans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66675"/>
            <a:ext cx="18288000" cy="7025902"/>
          </a:xfrm>
          <a:prstGeom prst="rect">
            <a:avLst/>
          </a:prstGeom>
        </p:spPr>
        <p:txBody>
          <a:bodyPr lIns="0" tIns="0" rIns="0" bIns="0" rtlCol="0" anchor="t">
            <a:spAutoFit/>
          </a:bodyPr>
          <a:lstStyle/>
          <a:p>
            <a:pPr algn="ctr">
              <a:lnSpc>
                <a:spcPts val="5197"/>
              </a:lnSpc>
            </a:pPr>
            <a:r>
              <a:rPr lang="en-US" sz="3712">
                <a:solidFill>
                  <a:srgbClr val="048AFF"/>
                </a:solidFill>
                <a:latin typeface="Canva Sans Bold"/>
              </a:rPr>
              <a:t>Flow of Implementation with Kubernetes:</a:t>
            </a:r>
          </a:p>
          <a:p>
            <a:pPr marL="716170" lvl="1" indent="-358085">
              <a:lnSpc>
                <a:spcPts val="4643"/>
              </a:lnSpc>
              <a:buFont typeface="Arial"/>
              <a:buChar char="•"/>
            </a:pPr>
            <a:r>
              <a:rPr lang="en-US" sz="3317">
                <a:solidFill>
                  <a:srgbClr val="048AFF"/>
                </a:solidFill>
                <a:latin typeface="Canva Sans Semi-Bold"/>
              </a:rPr>
              <a:t>Installation</a:t>
            </a:r>
            <a:r>
              <a:rPr lang="en-US" sz="3317">
                <a:solidFill>
                  <a:srgbClr val="FFFFFF"/>
                </a:solidFill>
                <a:latin typeface="Canva Sans"/>
              </a:rPr>
              <a:t>: Deploy Argo CD within your Kubernetes cluster. This involves creating the necessary custom resources, such as Custom Resource Definitions (CRDs), and deploying Argo CD components, including the API server, controller, and web UI.</a:t>
            </a:r>
          </a:p>
          <a:p>
            <a:pPr marL="716170" lvl="1" indent="-358085">
              <a:lnSpc>
                <a:spcPts val="4643"/>
              </a:lnSpc>
              <a:buFont typeface="Arial"/>
              <a:buChar char="•"/>
            </a:pPr>
            <a:r>
              <a:rPr lang="en-US" sz="3317">
                <a:solidFill>
                  <a:srgbClr val="048AFF"/>
                </a:solidFill>
                <a:latin typeface="Canva Sans Semi-Bold"/>
              </a:rPr>
              <a:t>Application Definitions</a:t>
            </a:r>
            <a:r>
              <a:rPr lang="en-US" sz="3317">
                <a:solidFill>
                  <a:srgbClr val="FFFFFF"/>
                </a:solidFill>
                <a:latin typeface="Canva Sans"/>
              </a:rPr>
              <a:t>: Create application definitions in your Git repository, specifying the desired state for each application, including the source repository, target namespace, and any parameters.</a:t>
            </a:r>
          </a:p>
          <a:p>
            <a:pPr marL="716170" lvl="1" indent="-358085">
              <a:lnSpc>
                <a:spcPts val="4643"/>
              </a:lnSpc>
              <a:buFont typeface="Arial"/>
              <a:buChar char="•"/>
            </a:pPr>
            <a:r>
              <a:rPr lang="en-US" sz="3317">
                <a:solidFill>
                  <a:srgbClr val="048AFF"/>
                </a:solidFill>
                <a:latin typeface="Canva Sans Semi-Bold"/>
              </a:rPr>
              <a:t>Git Repository</a:t>
            </a:r>
            <a:r>
              <a:rPr lang="en-US" sz="3317">
                <a:solidFill>
                  <a:srgbClr val="FFFFFF"/>
                </a:solidFill>
                <a:latin typeface="Canva Sans"/>
              </a:rPr>
              <a:t>: Store your application definitions and Kubernetes manifests in a Git repository. This repository will serve as the source of truth for your applications.</a:t>
            </a:r>
          </a:p>
          <a:p>
            <a:pPr marL="716170" lvl="1" indent="-358085" algn="l">
              <a:lnSpc>
                <a:spcPts val="4643"/>
              </a:lnSpc>
              <a:buFont typeface="Arial"/>
              <a:buChar char="•"/>
            </a:pPr>
            <a:r>
              <a:rPr lang="en-US" sz="3317">
                <a:solidFill>
                  <a:srgbClr val="048AFF"/>
                </a:solidFill>
                <a:latin typeface="Canva Sans Semi-Bold"/>
              </a:rPr>
              <a:t>Argo CD Configuration</a:t>
            </a:r>
            <a:r>
              <a:rPr lang="en-US" sz="3317">
                <a:solidFill>
                  <a:srgbClr val="FFFFFF"/>
                </a:solidFill>
                <a:latin typeface="Canva Sans"/>
              </a:rPr>
              <a:t>: Configure Argo CD to connect to the Git repository. Argo CD should authenticate with the Git repository to pull application definitions and manifest.</a:t>
            </a:r>
          </a:p>
        </p:txBody>
      </p:sp>
      <p:sp>
        <p:nvSpPr>
          <p:cNvPr id="3" name="Freeform 3"/>
          <p:cNvSpPr/>
          <p:nvPr/>
        </p:nvSpPr>
        <p:spPr>
          <a:xfrm>
            <a:off x="5226481" y="6545917"/>
            <a:ext cx="12326188" cy="4729578"/>
          </a:xfrm>
          <a:custGeom>
            <a:avLst/>
            <a:gdLst/>
            <a:ahLst/>
            <a:cxnLst/>
            <a:rect l="l" t="t" r="r" b="b"/>
            <a:pathLst>
              <a:path w="12326188" h="4729578">
                <a:moveTo>
                  <a:pt x="0" y="0"/>
                </a:moveTo>
                <a:lnTo>
                  <a:pt x="12326188" y="0"/>
                </a:lnTo>
                <a:lnTo>
                  <a:pt x="12326188" y="4729578"/>
                </a:lnTo>
                <a:lnTo>
                  <a:pt x="0" y="4729578"/>
                </a:lnTo>
                <a:lnTo>
                  <a:pt x="0" y="0"/>
                </a:lnTo>
                <a:close/>
              </a:path>
            </a:pathLst>
          </a:custGeom>
          <a:blipFill>
            <a:blip r:embed="rId2"/>
            <a:stretch>
              <a:fillRect t="-2333" r="-446" b="-2333"/>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5971740" y="1648649"/>
            <a:ext cx="6344521" cy="7111957"/>
            <a:chOff x="0" y="0"/>
            <a:chExt cx="1670985" cy="1873108"/>
          </a:xfrm>
        </p:grpSpPr>
        <p:sp>
          <p:nvSpPr>
            <p:cNvPr id="5" name="Freeform 5"/>
            <p:cNvSpPr/>
            <p:nvPr/>
          </p:nvSpPr>
          <p:spPr>
            <a:xfrm>
              <a:off x="0" y="0"/>
              <a:ext cx="1670985" cy="1873108"/>
            </a:xfrm>
            <a:custGeom>
              <a:avLst/>
              <a:gdLst/>
              <a:ahLst/>
              <a:cxnLst/>
              <a:rect l="l" t="t" r="r" b="b"/>
              <a:pathLst>
                <a:path w="1670985" h="1873108">
                  <a:moveTo>
                    <a:pt x="0" y="0"/>
                  </a:moveTo>
                  <a:lnTo>
                    <a:pt x="1670985" y="0"/>
                  </a:lnTo>
                  <a:lnTo>
                    <a:pt x="1670985" y="1873108"/>
                  </a:lnTo>
                  <a:lnTo>
                    <a:pt x="0" y="1873108"/>
                  </a:lnTo>
                  <a:close/>
                </a:path>
              </a:pathLst>
            </a:custGeom>
            <a:solidFill>
              <a:srgbClr val="000000">
                <a:alpha val="0"/>
              </a:srgbClr>
            </a:solidFill>
            <a:ln w="38100" cap="sq">
              <a:solidFill>
                <a:srgbClr val="048AFF"/>
              </a:solidFill>
              <a:prstDash val="solid"/>
              <a:miter/>
            </a:ln>
          </p:spPr>
        </p:sp>
        <p:sp>
          <p:nvSpPr>
            <p:cNvPr id="6" name="TextBox 6"/>
            <p:cNvSpPr txBox="1"/>
            <p:nvPr/>
          </p:nvSpPr>
          <p:spPr>
            <a:xfrm>
              <a:off x="0" y="-9525"/>
              <a:ext cx="1670985" cy="1882633"/>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246727" y="3034724"/>
            <a:ext cx="4312629" cy="5541971"/>
          </a:xfrm>
          <a:prstGeom prst="rect">
            <a:avLst/>
          </a:prstGeom>
        </p:spPr>
        <p:txBody>
          <a:bodyPr lIns="0" tIns="0" rIns="0" bIns="0" rtlCol="0" anchor="t">
            <a:spAutoFit/>
          </a:bodyPr>
          <a:lstStyle/>
          <a:p>
            <a:pPr marL="682143" lvl="1" indent="-341072">
              <a:lnSpc>
                <a:spcPts val="4928"/>
              </a:lnSpc>
              <a:buFont typeface="Arial"/>
              <a:buChar char="•"/>
            </a:pPr>
            <a:r>
              <a:rPr lang="en-US" sz="3159">
                <a:solidFill>
                  <a:srgbClr val="FFFAEB"/>
                </a:solidFill>
                <a:latin typeface="DM Sans Bold Italics"/>
              </a:rPr>
              <a:t>AWS</a:t>
            </a:r>
          </a:p>
          <a:p>
            <a:pPr marL="682143" lvl="1" indent="-341072">
              <a:lnSpc>
                <a:spcPts val="4928"/>
              </a:lnSpc>
              <a:buFont typeface="Arial"/>
              <a:buChar char="•"/>
            </a:pPr>
            <a:r>
              <a:rPr lang="en-US" sz="3159">
                <a:solidFill>
                  <a:srgbClr val="FFFAEB"/>
                </a:solidFill>
                <a:latin typeface="DM Sans Bold Italics"/>
              </a:rPr>
              <a:t>EC2 INSTANCE</a:t>
            </a:r>
          </a:p>
          <a:p>
            <a:pPr marL="682143" lvl="1" indent="-341072">
              <a:lnSpc>
                <a:spcPts val="4928"/>
              </a:lnSpc>
              <a:buFont typeface="Arial"/>
              <a:buChar char="•"/>
            </a:pPr>
            <a:r>
              <a:rPr lang="en-US" sz="3159">
                <a:solidFill>
                  <a:srgbClr val="FFFAEB"/>
                </a:solidFill>
                <a:latin typeface="DM Sans Bold Italics"/>
              </a:rPr>
              <a:t>GIT</a:t>
            </a:r>
          </a:p>
          <a:p>
            <a:pPr marL="682143" lvl="1" indent="-341072">
              <a:lnSpc>
                <a:spcPts val="4928"/>
              </a:lnSpc>
              <a:buFont typeface="Arial"/>
              <a:buChar char="•"/>
            </a:pPr>
            <a:r>
              <a:rPr lang="en-US" sz="3159">
                <a:solidFill>
                  <a:srgbClr val="FFFAEB"/>
                </a:solidFill>
                <a:latin typeface="DM Sans Bold Italics"/>
              </a:rPr>
              <a:t>JENKINS</a:t>
            </a:r>
          </a:p>
          <a:p>
            <a:pPr marL="682143" lvl="1" indent="-341072">
              <a:lnSpc>
                <a:spcPts val="4928"/>
              </a:lnSpc>
              <a:buFont typeface="Arial"/>
              <a:buChar char="•"/>
            </a:pPr>
            <a:r>
              <a:rPr lang="en-US" sz="3159">
                <a:solidFill>
                  <a:srgbClr val="FFFAEB"/>
                </a:solidFill>
                <a:latin typeface="DM Sans Bold Italics"/>
              </a:rPr>
              <a:t>SONARQUBE</a:t>
            </a:r>
          </a:p>
          <a:p>
            <a:pPr marL="682143" lvl="1" indent="-341072">
              <a:lnSpc>
                <a:spcPts val="4928"/>
              </a:lnSpc>
              <a:buFont typeface="Arial"/>
              <a:buChar char="•"/>
            </a:pPr>
            <a:r>
              <a:rPr lang="en-US" sz="3159">
                <a:solidFill>
                  <a:srgbClr val="FFFAEB"/>
                </a:solidFill>
                <a:latin typeface="DM Sans Bold Italics"/>
              </a:rPr>
              <a:t>MAVEN</a:t>
            </a:r>
          </a:p>
          <a:p>
            <a:pPr marL="682143" lvl="1" indent="-341072">
              <a:lnSpc>
                <a:spcPts val="4928"/>
              </a:lnSpc>
              <a:buFont typeface="Arial"/>
              <a:buChar char="•"/>
            </a:pPr>
            <a:r>
              <a:rPr lang="en-US" sz="3159">
                <a:solidFill>
                  <a:srgbClr val="FFFAEB"/>
                </a:solidFill>
                <a:latin typeface="DM Sans Bold Italics"/>
              </a:rPr>
              <a:t>KUBERNETES</a:t>
            </a:r>
          </a:p>
          <a:p>
            <a:pPr marL="682143" lvl="1" indent="-341072">
              <a:lnSpc>
                <a:spcPts val="4928"/>
              </a:lnSpc>
              <a:buFont typeface="Arial"/>
              <a:buChar char="•"/>
            </a:pPr>
            <a:r>
              <a:rPr lang="en-US" sz="3159">
                <a:solidFill>
                  <a:srgbClr val="FFFAEB"/>
                </a:solidFill>
                <a:latin typeface="DM Sans Bold Italics"/>
              </a:rPr>
              <a:t>DOCKER</a:t>
            </a:r>
          </a:p>
          <a:p>
            <a:pPr marL="682143" lvl="1" indent="-341072" algn="l">
              <a:lnSpc>
                <a:spcPts val="4928"/>
              </a:lnSpc>
              <a:buFont typeface="Arial"/>
              <a:buChar char="•"/>
            </a:pPr>
            <a:r>
              <a:rPr lang="en-US" sz="3159">
                <a:solidFill>
                  <a:srgbClr val="FFFAEB"/>
                </a:solidFill>
                <a:latin typeface="DM Sans Bold Italics"/>
              </a:rPr>
              <a:t>ARGO CD</a:t>
            </a:r>
          </a:p>
        </p:txBody>
      </p:sp>
      <p:sp>
        <p:nvSpPr>
          <p:cNvPr id="9" name="TextBox 9"/>
          <p:cNvSpPr txBox="1"/>
          <p:nvPr/>
        </p:nvSpPr>
        <p:spPr>
          <a:xfrm>
            <a:off x="6728644" y="1794630"/>
            <a:ext cx="4830711" cy="781510"/>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TECH STACK</a:t>
            </a:r>
          </a:p>
        </p:txBody>
      </p:sp>
      <p:grpSp>
        <p:nvGrpSpPr>
          <p:cNvPr id="10" name="Group 10"/>
          <p:cNvGrpSpPr/>
          <p:nvPr/>
        </p:nvGrpSpPr>
        <p:grpSpPr>
          <a:xfrm>
            <a:off x="16017180" y="-1431186"/>
            <a:ext cx="3656258" cy="365625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AutoShape 13"/>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3" name="TextBox 3"/>
          <p:cNvSpPr txBox="1"/>
          <p:nvPr/>
        </p:nvSpPr>
        <p:spPr>
          <a:xfrm>
            <a:off x="9139238" y="4943562"/>
            <a:ext cx="9525" cy="390350"/>
          </a:xfrm>
          <a:prstGeom prst="rect">
            <a:avLst/>
          </a:prstGeom>
        </p:spPr>
        <p:txBody>
          <a:bodyPr lIns="0" tIns="0" rIns="0" bIns="0" rtlCol="0" anchor="t">
            <a:spAutoFit/>
          </a:bodyPr>
          <a:lstStyle/>
          <a:p>
            <a:pPr algn="ctr">
              <a:lnSpc>
                <a:spcPts val="3131"/>
              </a:lnSpc>
              <a:spcBef>
                <a:spcPct val="0"/>
              </a:spcBef>
            </a:pPr>
            <a:endParaRPr/>
          </a:p>
        </p:txBody>
      </p:sp>
      <p:sp>
        <p:nvSpPr>
          <p:cNvPr id="4" name="TextBox 4"/>
          <p:cNvSpPr txBox="1"/>
          <p:nvPr/>
        </p:nvSpPr>
        <p:spPr>
          <a:xfrm>
            <a:off x="9525" y="-152400"/>
            <a:ext cx="16178709" cy="1295389"/>
          </a:xfrm>
          <a:prstGeom prst="rect">
            <a:avLst/>
          </a:prstGeom>
        </p:spPr>
        <p:txBody>
          <a:bodyPr lIns="0" tIns="0" rIns="0" bIns="0" rtlCol="0" anchor="t">
            <a:spAutoFit/>
          </a:bodyPr>
          <a:lstStyle/>
          <a:p>
            <a:pPr algn="ctr">
              <a:lnSpc>
                <a:spcPts val="10500"/>
              </a:lnSpc>
            </a:pPr>
            <a:r>
              <a:rPr lang="en-US" sz="7500">
                <a:solidFill>
                  <a:srgbClr val="048AFF"/>
                </a:solidFill>
                <a:latin typeface="Canva Sans Bold"/>
              </a:rPr>
              <a:t>CONCLUSION AND FUTURE WORK </a:t>
            </a:r>
          </a:p>
        </p:txBody>
      </p:sp>
      <p:sp>
        <p:nvSpPr>
          <p:cNvPr id="5" name="TextBox 5"/>
          <p:cNvSpPr txBox="1"/>
          <p:nvPr/>
        </p:nvSpPr>
        <p:spPr>
          <a:xfrm>
            <a:off x="386451" y="1612895"/>
            <a:ext cx="16370256" cy="8581708"/>
          </a:xfrm>
          <a:prstGeom prst="rect">
            <a:avLst/>
          </a:prstGeom>
        </p:spPr>
        <p:txBody>
          <a:bodyPr lIns="0" tIns="0" rIns="0" bIns="0" rtlCol="0" anchor="t">
            <a:spAutoFit/>
          </a:bodyPr>
          <a:lstStyle/>
          <a:p>
            <a:pPr marL="643147" lvl="1" indent="-321573" algn="just">
              <a:lnSpc>
                <a:spcPts val="4170"/>
              </a:lnSpc>
              <a:buFont typeface="Arial"/>
              <a:buChar char="•"/>
            </a:pPr>
            <a:r>
              <a:rPr lang="en-US" sz="2978" dirty="0">
                <a:solidFill>
                  <a:srgbClr val="048AFF"/>
                </a:solidFill>
                <a:latin typeface="Canva Sans Semi-Bold"/>
              </a:rPr>
              <a:t>Automated CI/CD Pipeline</a:t>
            </a:r>
            <a:r>
              <a:rPr lang="en-US" sz="2978" dirty="0">
                <a:solidFill>
                  <a:srgbClr val="048AFF"/>
                </a:solidFill>
                <a:latin typeface="Canva Sans"/>
              </a:rPr>
              <a:t>:</a:t>
            </a:r>
            <a:r>
              <a:rPr lang="en-US" sz="2978" dirty="0">
                <a:solidFill>
                  <a:srgbClr val="FFFFFF"/>
                </a:solidFill>
                <a:latin typeface="Canva Sans"/>
              </a:rPr>
              <a:t> Successfully implemented an automated CI/CD pipeline for deploying a Java-based web application in AWS, streamlining the software delivery process.</a:t>
            </a:r>
          </a:p>
          <a:p>
            <a:pPr marL="643147" lvl="1" indent="-321573" algn="just">
              <a:lnSpc>
                <a:spcPts val="4170"/>
              </a:lnSpc>
              <a:buFont typeface="Arial"/>
              <a:buChar char="•"/>
            </a:pPr>
            <a:r>
              <a:rPr lang="en-US" sz="2978" dirty="0">
                <a:solidFill>
                  <a:srgbClr val="048AFF"/>
                </a:solidFill>
                <a:latin typeface="Canva Sans Semi-Bold"/>
              </a:rPr>
              <a:t>DevOps Best Practices</a:t>
            </a:r>
            <a:r>
              <a:rPr lang="en-US" sz="2978" dirty="0">
                <a:solidFill>
                  <a:srgbClr val="FFFFFF"/>
                </a:solidFill>
                <a:latin typeface="Canva Sans"/>
              </a:rPr>
              <a:t>: Adhered to industry-standard Cloud best practices, ensuring a collaborative and efficient approach to software development and deployment.</a:t>
            </a:r>
          </a:p>
          <a:p>
            <a:pPr marL="643147" lvl="1" indent="-321573" algn="just">
              <a:lnSpc>
                <a:spcPts val="4170"/>
              </a:lnSpc>
              <a:buFont typeface="Arial"/>
              <a:buChar char="•"/>
            </a:pPr>
            <a:endParaRPr lang="en-US" sz="2978" dirty="0">
              <a:solidFill>
                <a:srgbClr val="FFFFFF"/>
              </a:solidFill>
              <a:latin typeface="Canva Sans"/>
            </a:endParaRPr>
          </a:p>
          <a:p>
            <a:pPr marL="643147" lvl="1" indent="-321573" algn="just">
              <a:lnSpc>
                <a:spcPts val="4170"/>
              </a:lnSpc>
              <a:buFont typeface="Arial"/>
              <a:buChar char="•"/>
            </a:pPr>
            <a:r>
              <a:rPr lang="en-US" sz="2978" dirty="0">
                <a:solidFill>
                  <a:srgbClr val="048AFF"/>
                </a:solidFill>
                <a:latin typeface="Canva Sans Semi-Bold"/>
              </a:rPr>
              <a:t>Reliability and Zero Downtime</a:t>
            </a:r>
            <a:r>
              <a:rPr lang="en-US" sz="2978" dirty="0">
                <a:solidFill>
                  <a:srgbClr val="048AFF"/>
                </a:solidFill>
                <a:latin typeface="Canva Sans"/>
              </a:rPr>
              <a:t>:</a:t>
            </a:r>
            <a:r>
              <a:rPr lang="en-US" sz="2978" dirty="0">
                <a:solidFill>
                  <a:srgbClr val="FFFFFF"/>
                </a:solidFill>
                <a:latin typeface="Canva Sans"/>
              </a:rPr>
              <a:t> Demonstrated a reliable deployment process with zero seconds of downtime, ensuring uninterrupted service availability.</a:t>
            </a:r>
          </a:p>
          <a:p>
            <a:pPr marL="643147" lvl="1" indent="-321573" algn="just">
              <a:lnSpc>
                <a:spcPts val="4170"/>
              </a:lnSpc>
              <a:buFont typeface="Arial"/>
              <a:buChar char="•"/>
            </a:pPr>
            <a:endParaRPr lang="en-US" sz="2978" dirty="0">
              <a:solidFill>
                <a:srgbClr val="FFFFFF"/>
              </a:solidFill>
              <a:latin typeface="Canva Sans"/>
            </a:endParaRPr>
          </a:p>
          <a:p>
            <a:pPr marL="643147" lvl="1" indent="-321573" algn="just">
              <a:lnSpc>
                <a:spcPts val="4170"/>
              </a:lnSpc>
              <a:buFont typeface="Arial"/>
              <a:buChar char="•"/>
            </a:pPr>
            <a:r>
              <a:rPr lang="en-US" sz="2978" dirty="0">
                <a:solidFill>
                  <a:srgbClr val="048AFF"/>
                </a:solidFill>
                <a:latin typeface="Canva Sans Semi-Bold"/>
              </a:rPr>
              <a:t>Rapid Response to Code Changes</a:t>
            </a:r>
            <a:r>
              <a:rPr lang="en-US" sz="2978" dirty="0">
                <a:solidFill>
                  <a:srgbClr val="FFFFFF"/>
                </a:solidFill>
                <a:latin typeface="Canva Sans"/>
              </a:rPr>
              <a:t>: Achieved rapid response to changes in source code, triggering a sequence of events involving six different technologies in just 37.6 seconds.</a:t>
            </a:r>
          </a:p>
          <a:p>
            <a:pPr marL="643147" lvl="1" indent="-321573" algn="just">
              <a:lnSpc>
                <a:spcPts val="4170"/>
              </a:lnSpc>
              <a:buFont typeface="Arial"/>
              <a:buChar char="•"/>
            </a:pPr>
            <a:endParaRPr lang="en-US" sz="2978" dirty="0">
              <a:solidFill>
                <a:srgbClr val="FFFFFF"/>
              </a:solidFill>
              <a:latin typeface="Canva Sans"/>
            </a:endParaRPr>
          </a:p>
          <a:p>
            <a:pPr marL="643147" lvl="1" indent="-321573" algn="just">
              <a:lnSpc>
                <a:spcPts val="4170"/>
              </a:lnSpc>
              <a:buFont typeface="Arial"/>
              <a:buChar char="•"/>
            </a:pPr>
            <a:r>
              <a:rPr lang="en-US" sz="2978" dirty="0">
                <a:solidFill>
                  <a:srgbClr val="048AFF"/>
                </a:solidFill>
                <a:latin typeface="Canva Sans Semi-Bold"/>
              </a:rPr>
              <a:t>Automated Error Handling</a:t>
            </a:r>
            <a:r>
              <a:rPr lang="en-US" sz="2978" dirty="0">
                <a:solidFill>
                  <a:srgbClr val="FFFFFF"/>
                </a:solidFill>
                <a:latin typeface="Canva Sans"/>
              </a:rPr>
              <a:t>: Implemented automated error detection and rollback mechanisms for failed Jenkins job deployments, ensuring system stability.</a:t>
            </a:r>
          </a:p>
          <a:p>
            <a:pPr algn="ctr">
              <a:lnSpc>
                <a:spcPts val="4170"/>
              </a:lnSpc>
            </a:pPr>
            <a:endParaRPr lang="en-US" sz="2978" dirty="0">
              <a:solidFill>
                <a:srgbClr val="FFFFFF"/>
              </a:solidFill>
              <a:latin typeface="Canv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332739"/>
            <a:ext cx="6441747" cy="695961"/>
          </a:xfrm>
          <a:prstGeom prst="rect">
            <a:avLst/>
          </a:prstGeom>
        </p:spPr>
        <p:txBody>
          <a:bodyPr lIns="0" tIns="0" rIns="0" bIns="0" rtlCol="0" anchor="t">
            <a:spAutoFit/>
          </a:bodyPr>
          <a:lstStyle/>
          <a:p>
            <a:pPr algn="ctr">
              <a:lnSpc>
                <a:spcPts val="5739"/>
              </a:lnSpc>
            </a:pPr>
            <a:r>
              <a:rPr lang="en-US" sz="4099">
                <a:solidFill>
                  <a:srgbClr val="048AFF"/>
                </a:solidFill>
                <a:latin typeface="Canva Sans"/>
              </a:rPr>
              <a:t>SCOPE for Future Work:</a:t>
            </a:r>
          </a:p>
        </p:txBody>
      </p:sp>
      <p:sp>
        <p:nvSpPr>
          <p:cNvPr id="3" name="TextBox 3"/>
          <p:cNvSpPr txBox="1"/>
          <p:nvPr/>
        </p:nvSpPr>
        <p:spPr>
          <a:xfrm>
            <a:off x="0" y="1197857"/>
            <a:ext cx="18288000" cy="9430354"/>
          </a:xfrm>
          <a:prstGeom prst="rect">
            <a:avLst/>
          </a:prstGeom>
        </p:spPr>
        <p:txBody>
          <a:bodyPr lIns="0" tIns="0" rIns="0" bIns="0" rtlCol="0" anchor="t">
            <a:spAutoFit/>
          </a:bodyPr>
          <a:lstStyle/>
          <a:p>
            <a:pPr marL="723531" lvl="1" indent="-361766">
              <a:lnSpc>
                <a:spcPts val="4691"/>
              </a:lnSpc>
              <a:buFont typeface="Arial"/>
              <a:buChar char="•"/>
            </a:pPr>
            <a:r>
              <a:rPr lang="en-US" sz="3351">
                <a:solidFill>
                  <a:srgbClr val="048AFF"/>
                </a:solidFill>
                <a:latin typeface="Canva Sans Semi-Bold"/>
              </a:rPr>
              <a:t>Multi-Cloud Deployment</a:t>
            </a:r>
            <a:r>
              <a:rPr lang="en-US" sz="3351">
                <a:solidFill>
                  <a:srgbClr val="048AFF"/>
                </a:solidFill>
                <a:latin typeface="Canva Sans"/>
              </a:rPr>
              <a:t>: </a:t>
            </a:r>
            <a:r>
              <a:rPr lang="en-US" sz="3351">
                <a:solidFill>
                  <a:srgbClr val="FFFFFF"/>
                </a:solidFill>
                <a:latin typeface="Canva Sans"/>
              </a:rPr>
              <a:t>The future work scope involves extending the existing CI/CD pipeline to multiple public and private cloud platforms. This expansion aims to provide deployment flexibility and redundancy, catering to diverse user preferences and business requirements.</a:t>
            </a:r>
          </a:p>
          <a:p>
            <a:pPr marL="723531" lvl="1" indent="-361766">
              <a:lnSpc>
                <a:spcPts val="4691"/>
              </a:lnSpc>
              <a:buFont typeface="Arial"/>
              <a:buChar char="•"/>
            </a:pPr>
            <a:r>
              <a:rPr lang="en-US" sz="3351">
                <a:solidFill>
                  <a:srgbClr val="048AFF"/>
                </a:solidFill>
                <a:latin typeface="Canva Sans Semi-Bold"/>
              </a:rPr>
              <a:t>Latency-Aware Cloud Selection Algorithm</a:t>
            </a:r>
            <a:r>
              <a:rPr lang="en-US" sz="3351">
                <a:solidFill>
                  <a:srgbClr val="048AFF"/>
                </a:solidFill>
                <a:latin typeface="Canva Sans"/>
              </a:rPr>
              <a:t>:</a:t>
            </a:r>
            <a:r>
              <a:rPr lang="en-US" sz="3351">
                <a:solidFill>
                  <a:srgbClr val="FFFFFF"/>
                </a:solidFill>
                <a:latin typeface="Canva Sans"/>
              </a:rPr>
              <a:t> The development of a latency-aware cloud selection algorithm is crucial for optimizing web application deployment. This algorithm will assess the latency characteristics of available cloud providers and intelligently choose the most suitable one for each deployment, ensuring optimal performance and user experience.</a:t>
            </a:r>
          </a:p>
          <a:p>
            <a:pPr marL="723531" lvl="1" indent="-361766">
              <a:lnSpc>
                <a:spcPts val="4691"/>
              </a:lnSpc>
              <a:buFont typeface="Arial"/>
              <a:buChar char="•"/>
            </a:pPr>
            <a:r>
              <a:rPr lang="en-US" sz="3351">
                <a:solidFill>
                  <a:srgbClr val="048AFF"/>
                </a:solidFill>
                <a:latin typeface="Canva Sans Semi-Bold"/>
              </a:rPr>
              <a:t>GitOps Approach with Argo CD</a:t>
            </a:r>
            <a:r>
              <a:rPr lang="en-US" sz="3351">
                <a:solidFill>
                  <a:srgbClr val="048AFF"/>
                </a:solidFill>
                <a:latin typeface="Canva Sans"/>
              </a:rPr>
              <a:t>:</a:t>
            </a:r>
            <a:r>
              <a:rPr lang="en-US" sz="3351">
                <a:solidFill>
                  <a:srgbClr val="FFFFFF"/>
                </a:solidFill>
                <a:latin typeface="Canva Sans"/>
              </a:rPr>
              <a:t> As an alternative to Ansible, future work may explore the implementation of a GitOps approach using Argo CD for the CD process. Leveraging Argo CD allows for declarative, version-controlled application deployment, simplifying and automating the management of Kubernetes resources. This transition can further enhance the reliability, scalability, and ease of application deployment in the CI/CD pipeline</a:t>
            </a:r>
          </a:p>
          <a:p>
            <a:pPr algn="ctr">
              <a:lnSpc>
                <a:spcPts val="4691"/>
              </a:lnSpc>
            </a:pPr>
            <a:endParaRPr lang="en-US" sz="3351">
              <a:solidFill>
                <a:srgbClr val="FFFFFF"/>
              </a:solidFill>
              <a:latin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9139238" y="4943562"/>
            <a:ext cx="9525" cy="390350"/>
          </a:xfrm>
          <a:prstGeom prst="rect">
            <a:avLst/>
          </a:prstGeom>
        </p:spPr>
        <p:txBody>
          <a:bodyPr lIns="0" tIns="0" rIns="0" bIns="0" rtlCol="0" anchor="t">
            <a:spAutoFit/>
          </a:bodyPr>
          <a:lstStyle/>
          <a:p>
            <a:pPr algn="ctr">
              <a:lnSpc>
                <a:spcPts val="3131"/>
              </a:lnSpc>
              <a:spcBef>
                <a:spcPct val="0"/>
              </a:spcBef>
            </a:pPr>
            <a:endParaRPr/>
          </a:p>
        </p:txBody>
      </p:sp>
      <p:sp>
        <p:nvSpPr>
          <p:cNvPr id="3" name="TextBox 3"/>
          <p:cNvSpPr txBox="1"/>
          <p:nvPr/>
        </p:nvSpPr>
        <p:spPr>
          <a:xfrm>
            <a:off x="2809808" y="1847230"/>
            <a:ext cx="13285706" cy="7132274"/>
          </a:xfrm>
          <a:prstGeom prst="rect">
            <a:avLst/>
          </a:prstGeom>
        </p:spPr>
        <p:txBody>
          <a:bodyPr lIns="0" tIns="0" rIns="0" bIns="0" rtlCol="0" anchor="t">
            <a:spAutoFit/>
          </a:bodyPr>
          <a:lstStyle/>
          <a:p>
            <a:pPr marL="662163" lvl="1" indent="-331082">
              <a:lnSpc>
                <a:spcPts val="4293"/>
              </a:lnSpc>
              <a:buFont typeface="Arial"/>
              <a:buChar char="•"/>
            </a:pPr>
            <a:r>
              <a:rPr lang="en-US" sz="3066" dirty="0">
                <a:solidFill>
                  <a:srgbClr val="FFFFFF"/>
                </a:solidFill>
                <a:latin typeface="Canva Sans Italics"/>
              </a:rPr>
              <a:t>Nowadays, cloud computing has become the go to solution for most enterprises. This has led to the introduction of Cloud and DevOps techniques in which developers work closely with network engineers in order to ensure fast and reliable deployment of their applications.</a:t>
            </a:r>
          </a:p>
          <a:p>
            <a:pPr marL="662163" lvl="1" indent="-331082">
              <a:lnSpc>
                <a:spcPts val="4293"/>
              </a:lnSpc>
              <a:buFont typeface="Arial"/>
              <a:buChar char="•"/>
            </a:pPr>
            <a:r>
              <a:rPr lang="en-US" sz="3066" dirty="0">
                <a:solidFill>
                  <a:srgbClr val="FFFFFF"/>
                </a:solidFill>
                <a:latin typeface="Canva Sans Italics"/>
              </a:rPr>
              <a:t> This paper presents an entire automated pipeline, starting with detecting changes in the Java-based web application source code, creating new resources in the Kubernetes cluster to host this new version and finally deploying the containerized application in AWS. The solution follows Cloud best practices and relies on Jenkins for the Continuous Integration stage. The solution ensures zero downtime and proves fast, even though it combines six different technologies.</a:t>
            </a:r>
          </a:p>
        </p:txBody>
      </p:sp>
      <p:sp>
        <p:nvSpPr>
          <p:cNvPr id="4" name="TextBox 4"/>
          <p:cNvSpPr txBox="1"/>
          <p:nvPr/>
        </p:nvSpPr>
        <p:spPr>
          <a:xfrm>
            <a:off x="607524" y="929008"/>
            <a:ext cx="8845136" cy="975372"/>
          </a:xfrm>
          <a:prstGeom prst="rect">
            <a:avLst/>
          </a:prstGeom>
        </p:spPr>
        <p:txBody>
          <a:bodyPr lIns="0" tIns="0" rIns="0" bIns="0" rtlCol="0" anchor="t">
            <a:spAutoFit/>
          </a:bodyPr>
          <a:lstStyle/>
          <a:p>
            <a:pPr algn="ctr">
              <a:lnSpc>
                <a:spcPts val="6510"/>
              </a:lnSpc>
            </a:pPr>
            <a:r>
              <a:rPr lang="en-US" sz="6200">
                <a:solidFill>
                  <a:srgbClr val="FFFFFF"/>
                </a:solidFill>
                <a:latin typeface="Copperplate Gothic 32 AB Bold"/>
              </a:rPr>
              <a:t>OVERVIEW</a:t>
            </a:r>
          </a:p>
        </p:txBody>
      </p:sp>
      <p:sp>
        <p:nvSpPr>
          <p:cNvPr id="5" name="Freeform 5"/>
          <p:cNvSpPr/>
          <p:nvPr/>
        </p:nvSpPr>
        <p:spPr>
          <a:xfrm>
            <a:off x="607524" y="967108"/>
            <a:ext cx="1173233" cy="1164700"/>
          </a:xfrm>
          <a:custGeom>
            <a:avLst/>
            <a:gdLst/>
            <a:ahLst/>
            <a:cxnLst/>
            <a:rect l="l" t="t" r="r" b="b"/>
            <a:pathLst>
              <a:path w="1173233" h="1164700">
                <a:moveTo>
                  <a:pt x="0" y="0"/>
                </a:moveTo>
                <a:lnTo>
                  <a:pt x="1173233" y="0"/>
                </a:lnTo>
                <a:lnTo>
                  <a:pt x="1173233" y="1164700"/>
                </a:lnTo>
                <a:lnTo>
                  <a:pt x="0" y="1164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223819">
            <a:off x="12649325" y="-8464309"/>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13454714" y="-6395573"/>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4" name="Freeform 4"/>
          <p:cNvSpPr/>
          <p:nvPr/>
        </p:nvSpPr>
        <p:spPr>
          <a:xfrm>
            <a:off x="15789970" y="7909420"/>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181768" y="531823"/>
            <a:ext cx="5372960" cy="898504"/>
          </a:xfrm>
          <a:prstGeom prst="rect">
            <a:avLst/>
          </a:prstGeom>
        </p:spPr>
        <p:txBody>
          <a:bodyPr lIns="0" tIns="0" rIns="0" bIns="0" rtlCol="0" anchor="t">
            <a:spAutoFit/>
          </a:bodyPr>
          <a:lstStyle/>
          <a:p>
            <a:pPr algn="ctr">
              <a:lnSpc>
                <a:spcPts val="7427"/>
              </a:lnSpc>
            </a:pPr>
            <a:r>
              <a:rPr lang="en-US" sz="5343" dirty="0">
                <a:solidFill>
                  <a:srgbClr val="048AFF"/>
                </a:solidFill>
                <a:latin typeface="Now Bold"/>
              </a:rPr>
              <a:t>Goals</a:t>
            </a:r>
          </a:p>
        </p:txBody>
      </p:sp>
      <p:sp>
        <p:nvSpPr>
          <p:cNvPr id="6" name="AutoShape 6"/>
          <p:cNvSpPr/>
          <p:nvPr/>
        </p:nvSpPr>
        <p:spPr>
          <a:xfrm>
            <a:off x="9144000" y="2756045"/>
            <a:ext cx="0" cy="5538134"/>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7" name="Freeform 7"/>
          <p:cNvSpPr/>
          <p:nvPr/>
        </p:nvSpPr>
        <p:spPr>
          <a:xfrm>
            <a:off x="3923328" y="2172309"/>
            <a:ext cx="1390737" cy="1390737"/>
          </a:xfrm>
          <a:custGeom>
            <a:avLst/>
            <a:gdLst/>
            <a:ahLst/>
            <a:cxnLst/>
            <a:rect l="l" t="t" r="r" b="b"/>
            <a:pathLst>
              <a:path w="1390737" h="1390737">
                <a:moveTo>
                  <a:pt x="0" y="0"/>
                </a:moveTo>
                <a:lnTo>
                  <a:pt x="1390737" y="0"/>
                </a:lnTo>
                <a:lnTo>
                  <a:pt x="1390737" y="1390738"/>
                </a:lnTo>
                <a:lnTo>
                  <a:pt x="0" y="13907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1219407" y="2172309"/>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5718452" y="7445860"/>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10" name="TextBox 10"/>
          <p:cNvSpPr txBox="1"/>
          <p:nvPr/>
        </p:nvSpPr>
        <p:spPr>
          <a:xfrm>
            <a:off x="10214643" y="3869381"/>
            <a:ext cx="3413332" cy="581666"/>
          </a:xfrm>
          <a:prstGeom prst="rect">
            <a:avLst/>
          </a:prstGeom>
        </p:spPr>
        <p:txBody>
          <a:bodyPr lIns="0" tIns="0" rIns="0" bIns="0" rtlCol="0" anchor="t">
            <a:spAutoFit/>
          </a:bodyPr>
          <a:lstStyle/>
          <a:p>
            <a:pPr algn="ctr">
              <a:lnSpc>
                <a:spcPts val="4718"/>
              </a:lnSpc>
            </a:pPr>
            <a:r>
              <a:rPr lang="en-US" sz="3394" dirty="0">
                <a:solidFill>
                  <a:srgbClr val="B100E8"/>
                </a:solidFill>
                <a:latin typeface="Now Bold"/>
              </a:rPr>
              <a:t>Optimizing </a:t>
            </a:r>
          </a:p>
        </p:txBody>
      </p:sp>
      <p:sp>
        <p:nvSpPr>
          <p:cNvPr id="11" name="TextBox 11"/>
          <p:cNvSpPr txBox="1"/>
          <p:nvPr/>
        </p:nvSpPr>
        <p:spPr>
          <a:xfrm>
            <a:off x="3120027" y="3869381"/>
            <a:ext cx="3727443" cy="581666"/>
          </a:xfrm>
          <a:prstGeom prst="rect">
            <a:avLst/>
          </a:prstGeom>
        </p:spPr>
        <p:txBody>
          <a:bodyPr lIns="0" tIns="0" rIns="0" bIns="0" rtlCol="0" anchor="t">
            <a:spAutoFit/>
          </a:bodyPr>
          <a:lstStyle/>
          <a:p>
            <a:pPr algn="ctr">
              <a:lnSpc>
                <a:spcPts val="4718"/>
              </a:lnSpc>
            </a:pPr>
            <a:r>
              <a:rPr lang="en-US" sz="3394" dirty="0">
                <a:solidFill>
                  <a:srgbClr val="B100E8"/>
                </a:solidFill>
                <a:latin typeface="Now Bold"/>
              </a:rPr>
              <a:t>Implementation</a:t>
            </a:r>
          </a:p>
        </p:txBody>
      </p:sp>
      <p:sp>
        <p:nvSpPr>
          <p:cNvPr id="12" name="TextBox 12"/>
          <p:cNvSpPr txBox="1"/>
          <p:nvPr/>
        </p:nvSpPr>
        <p:spPr>
          <a:xfrm>
            <a:off x="2302079" y="4795356"/>
            <a:ext cx="6023973" cy="2923942"/>
          </a:xfrm>
          <a:prstGeom prst="rect">
            <a:avLst/>
          </a:prstGeom>
        </p:spPr>
        <p:txBody>
          <a:bodyPr lIns="0" tIns="0" rIns="0" bIns="0" rtlCol="0" anchor="t">
            <a:spAutoFit/>
          </a:bodyPr>
          <a:lstStyle/>
          <a:p>
            <a:pPr marL="679183" lvl="1" indent="-339592">
              <a:lnSpc>
                <a:spcPts val="4592"/>
              </a:lnSpc>
              <a:buFont typeface="Arial"/>
              <a:buChar char="•"/>
            </a:pPr>
            <a:r>
              <a:rPr lang="en-US" sz="3600" spc="-75" dirty="0">
                <a:solidFill>
                  <a:srgbClr val="FFFFFF"/>
                </a:solidFill>
                <a:latin typeface="DM Sans Semi-Bold"/>
              </a:rPr>
              <a:t>Automate Software Delivery</a:t>
            </a:r>
          </a:p>
          <a:p>
            <a:pPr marL="679183" lvl="1" indent="-339592">
              <a:lnSpc>
                <a:spcPts val="4592"/>
              </a:lnSpc>
              <a:buFont typeface="Arial"/>
              <a:buChar char="•"/>
            </a:pPr>
            <a:r>
              <a:rPr lang="en-US" sz="3600" spc="-75" dirty="0">
                <a:solidFill>
                  <a:srgbClr val="FFFFFF"/>
                </a:solidFill>
                <a:latin typeface="DM Sans Semi-Bold"/>
              </a:rPr>
              <a:t>Improve Code Quality</a:t>
            </a:r>
          </a:p>
          <a:p>
            <a:pPr marL="679183" lvl="1" indent="-339592">
              <a:lnSpc>
                <a:spcPts val="4592"/>
              </a:lnSpc>
              <a:buFont typeface="Arial"/>
              <a:buChar char="•"/>
            </a:pPr>
            <a:r>
              <a:rPr lang="en-US" sz="3600" spc="-75" dirty="0">
                <a:solidFill>
                  <a:srgbClr val="FFFFFF"/>
                </a:solidFill>
                <a:latin typeface="DM Sans Semi-Bold"/>
              </a:rPr>
              <a:t>Enhance Collaboration</a:t>
            </a:r>
          </a:p>
          <a:p>
            <a:pPr marL="679183" lvl="1" indent="-339592">
              <a:lnSpc>
                <a:spcPts val="4592"/>
              </a:lnSpc>
              <a:buFont typeface="Arial"/>
              <a:buChar char="•"/>
            </a:pPr>
            <a:r>
              <a:rPr lang="en-US" sz="3600" spc="-75" dirty="0">
                <a:solidFill>
                  <a:srgbClr val="FFFFFF"/>
                </a:solidFill>
                <a:latin typeface="DM Sans Semi-Bold"/>
              </a:rPr>
              <a:t>Increase Visibility</a:t>
            </a:r>
          </a:p>
          <a:p>
            <a:pPr marL="679183" lvl="1" indent="-339592">
              <a:lnSpc>
                <a:spcPts val="4592"/>
              </a:lnSpc>
              <a:buFont typeface="Arial"/>
              <a:buChar char="•"/>
            </a:pPr>
            <a:r>
              <a:rPr lang="en-US" sz="3600" spc="-75" dirty="0">
                <a:solidFill>
                  <a:srgbClr val="FFFFFF"/>
                </a:solidFill>
                <a:latin typeface="DM Sans Semi-Bold"/>
              </a:rPr>
              <a:t>Foster Continuous Feedback</a:t>
            </a:r>
          </a:p>
        </p:txBody>
      </p:sp>
      <p:sp>
        <p:nvSpPr>
          <p:cNvPr id="13" name="TextBox 13"/>
          <p:cNvSpPr txBox="1"/>
          <p:nvPr/>
        </p:nvSpPr>
        <p:spPr>
          <a:xfrm>
            <a:off x="10214644" y="5076825"/>
            <a:ext cx="5771278" cy="2205732"/>
          </a:xfrm>
          <a:prstGeom prst="rect">
            <a:avLst/>
          </a:prstGeom>
        </p:spPr>
        <p:txBody>
          <a:bodyPr wrap="square" lIns="0" tIns="0" rIns="0" bIns="0" rtlCol="0" anchor="t">
            <a:spAutoFit/>
          </a:bodyPr>
          <a:lstStyle/>
          <a:p>
            <a:pPr marL="636004" lvl="1" indent="-318002">
              <a:lnSpc>
                <a:spcPts val="4300"/>
              </a:lnSpc>
              <a:buFont typeface="Arial"/>
              <a:buChar char="•"/>
            </a:pPr>
            <a:r>
              <a:rPr lang="en-US" sz="3600" spc="-70" dirty="0">
                <a:solidFill>
                  <a:srgbClr val="FFFFFF"/>
                </a:solidFill>
                <a:latin typeface="DM Sans Semi-Bold"/>
              </a:rPr>
              <a:t>Parallelization</a:t>
            </a:r>
          </a:p>
          <a:p>
            <a:pPr marL="636004" lvl="1" indent="-318002">
              <a:lnSpc>
                <a:spcPts val="4300"/>
              </a:lnSpc>
              <a:buFont typeface="Arial"/>
              <a:buChar char="•"/>
            </a:pPr>
            <a:r>
              <a:rPr lang="en-US" sz="3600" spc="-70" dirty="0">
                <a:solidFill>
                  <a:srgbClr val="FFFFFF"/>
                </a:solidFill>
                <a:latin typeface="DM Sans Semi-Bold"/>
              </a:rPr>
              <a:t>Argo CD instead of Ansible</a:t>
            </a:r>
          </a:p>
          <a:p>
            <a:pPr marL="636004" lvl="1" indent="-318002">
              <a:lnSpc>
                <a:spcPts val="4300"/>
              </a:lnSpc>
              <a:buFont typeface="Arial"/>
              <a:buChar char="•"/>
            </a:pPr>
            <a:r>
              <a:rPr lang="en-US" sz="3600" spc="-70" dirty="0">
                <a:solidFill>
                  <a:srgbClr val="FFFFFF"/>
                </a:solidFill>
                <a:latin typeface="DM Sans Semi-Bold"/>
              </a:rPr>
              <a:t>Pipeline as Code</a:t>
            </a:r>
          </a:p>
          <a:p>
            <a:pPr marL="636004" lvl="1" indent="-318002">
              <a:lnSpc>
                <a:spcPts val="4300"/>
              </a:lnSpc>
              <a:buFont typeface="Arial"/>
              <a:buChar char="•"/>
            </a:pPr>
            <a:r>
              <a:rPr lang="en-US" sz="3600" spc="-70" dirty="0">
                <a:solidFill>
                  <a:srgbClr val="FFFFFF"/>
                </a:solidFill>
                <a:latin typeface="DM Sans Semi-Bold"/>
              </a:rPr>
              <a:t>Security Scanning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943503" y="5770481"/>
            <a:ext cx="11715744" cy="3487819"/>
          </a:xfrm>
          <a:custGeom>
            <a:avLst/>
            <a:gdLst/>
            <a:ahLst/>
            <a:cxnLst/>
            <a:rect l="l" t="t" r="r" b="b"/>
            <a:pathLst>
              <a:path w="11715744" h="3487819">
                <a:moveTo>
                  <a:pt x="0" y="0"/>
                </a:moveTo>
                <a:lnTo>
                  <a:pt x="11715744" y="0"/>
                </a:lnTo>
                <a:lnTo>
                  <a:pt x="11715744" y="3487819"/>
                </a:lnTo>
                <a:lnTo>
                  <a:pt x="0" y="3487819"/>
                </a:lnTo>
                <a:lnTo>
                  <a:pt x="0" y="0"/>
                </a:lnTo>
                <a:close/>
              </a:path>
            </a:pathLst>
          </a:custGeom>
          <a:blipFill>
            <a:blip r:embed="rId2"/>
            <a:stretch>
              <a:fillRect b="-63306"/>
            </a:stretch>
          </a:blipFill>
        </p:spPr>
      </p:sp>
      <p:sp>
        <p:nvSpPr>
          <p:cNvPr id="3" name="TextBox 3"/>
          <p:cNvSpPr txBox="1"/>
          <p:nvPr/>
        </p:nvSpPr>
        <p:spPr>
          <a:xfrm>
            <a:off x="4079970" y="980715"/>
            <a:ext cx="8617293" cy="826650"/>
          </a:xfrm>
          <a:prstGeom prst="rect">
            <a:avLst/>
          </a:prstGeom>
        </p:spPr>
        <p:txBody>
          <a:bodyPr lIns="0" tIns="0" rIns="0" bIns="0" rtlCol="0" anchor="t">
            <a:spAutoFit/>
          </a:bodyPr>
          <a:lstStyle/>
          <a:p>
            <a:pPr algn="ctr">
              <a:lnSpc>
                <a:spcPts val="6762"/>
              </a:lnSpc>
            </a:pPr>
            <a:r>
              <a:rPr lang="en-US" sz="4865">
                <a:solidFill>
                  <a:srgbClr val="048AFF"/>
                </a:solidFill>
                <a:latin typeface="Now Bold"/>
              </a:rPr>
              <a:t>Project Timeline</a:t>
            </a:r>
          </a:p>
        </p:txBody>
      </p:sp>
      <p:grpSp>
        <p:nvGrpSpPr>
          <p:cNvPr id="4" name="Group 4"/>
          <p:cNvGrpSpPr/>
          <p:nvPr/>
        </p:nvGrpSpPr>
        <p:grpSpPr>
          <a:xfrm>
            <a:off x="3412742" y="2588415"/>
            <a:ext cx="1875852" cy="187585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6" name="TextBox 6"/>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7" name="AutoShape 7"/>
          <p:cNvSpPr/>
          <p:nvPr/>
        </p:nvSpPr>
        <p:spPr>
          <a:xfrm flipH="1">
            <a:off x="5288594" y="3526341"/>
            <a:ext cx="7025563" cy="0"/>
          </a:xfrm>
          <a:prstGeom prst="line">
            <a:avLst/>
          </a:prstGeom>
          <a:ln w="66675" cap="rnd">
            <a:solidFill>
              <a:srgbClr val="3652DD"/>
            </a:solidFill>
            <a:prstDash val="sysDot"/>
            <a:headEnd type="none" w="sm" len="sm"/>
            <a:tailEnd type="none" w="sm" len="sm"/>
          </a:ln>
        </p:spPr>
      </p:sp>
      <p:grpSp>
        <p:nvGrpSpPr>
          <p:cNvPr id="8" name="Group 8"/>
          <p:cNvGrpSpPr/>
          <p:nvPr/>
        </p:nvGrpSpPr>
        <p:grpSpPr>
          <a:xfrm>
            <a:off x="6379722" y="2624003"/>
            <a:ext cx="1875852" cy="187585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11" name="Group 11"/>
          <p:cNvGrpSpPr/>
          <p:nvPr/>
        </p:nvGrpSpPr>
        <p:grpSpPr>
          <a:xfrm>
            <a:off x="9346940" y="2624003"/>
            <a:ext cx="1875852" cy="187585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14" name="Group 14"/>
          <p:cNvGrpSpPr/>
          <p:nvPr/>
        </p:nvGrpSpPr>
        <p:grpSpPr>
          <a:xfrm>
            <a:off x="12314157" y="2588415"/>
            <a:ext cx="1875852" cy="187585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7" name="Freeform 17"/>
          <p:cNvSpPr/>
          <p:nvPr/>
        </p:nvSpPr>
        <p:spPr>
          <a:xfrm>
            <a:off x="3832765" y="2845154"/>
            <a:ext cx="981744" cy="1249906"/>
          </a:xfrm>
          <a:custGeom>
            <a:avLst/>
            <a:gdLst/>
            <a:ahLst/>
            <a:cxnLst/>
            <a:rect l="l" t="t" r="r" b="b"/>
            <a:pathLst>
              <a:path w="981744" h="1249906">
                <a:moveTo>
                  <a:pt x="0" y="0"/>
                </a:moveTo>
                <a:lnTo>
                  <a:pt x="981744" y="0"/>
                </a:lnTo>
                <a:lnTo>
                  <a:pt x="981744" y="1249906"/>
                </a:lnTo>
                <a:lnTo>
                  <a:pt x="0" y="1249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6744064" y="2911007"/>
            <a:ext cx="1147405" cy="1118198"/>
          </a:xfrm>
          <a:custGeom>
            <a:avLst/>
            <a:gdLst/>
            <a:ahLst/>
            <a:cxnLst/>
            <a:rect l="l" t="t" r="r" b="b"/>
            <a:pathLst>
              <a:path w="1147405" h="1118198">
                <a:moveTo>
                  <a:pt x="0" y="0"/>
                </a:moveTo>
                <a:lnTo>
                  <a:pt x="1147405" y="0"/>
                </a:lnTo>
                <a:lnTo>
                  <a:pt x="1147405" y="1118199"/>
                </a:lnTo>
                <a:lnTo>
                  <a:pt x="0" y="1118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9753382" y="3020957"/>
            <a:ext cx="1062966" cy="1153119"/>
          </a:xfrm>
          <a:custGeom>
            <a:avLst/>
            <a:gdLst/>
            <a:ahLst/>
            <a:cxnLst/>
            <a:rect l="l" t="t" r="r" b="b"/>
            <a:pathLst>
              <a:path w="1062966" h="1153119">
                <a:moveTo>
                  <a:pt x="0" y="0"/>
                </a:moveTo>
                <a:lnTo>
                  <a:pt x="1062967" y="0"/>
                </a:lnTo>
                <a:lnTo>
                  <a:pt x="1062967" y="1153119"/>
                </a:lnTo>
                <a:lnTo>
                  <a:pt x="0" y="11531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12697263" y="3016916"/>
            <a:ext cx="1109639" cy="1018850"/>
          </a:xfrm>
          <a:custGeom>
            <a:avLst/>
            <a:gdLst/>
            <a:ahLst/>
            <a:cxnLst/>
            <a:rect l="l" t="t" r="r" b="b"/>
            <a:pathLst>
              <a:path w="1109639" h="1018850">
                <a:moveTo>
                  <a:pt x="0" y="0"/>
                </a:moveTo>
                <a:lnTo>
                  <a:pt x="1109639" y="0"/>
                </a:lnTo>
                <a:lnTo>
                  <a:pt x="1109639" y="1018850"/>
                </a:lnTo>
                <a:lnTo>
                  <a:pt x="0" y="10188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12697263" y="-6301909"/>
            <a:ext cx="11445409" cy="11445409"/>
          </a:xfrm>
          <a:custGeom>
            <a:avLst/>
            <a:gdLst/>
            <a:ahLst/>
            <a:cxnLst/>
            <a:rect l="l" t="t" r="r" b="b"/>
            <a:pathLst>
              <a:path w="11445409" h="11445409">
                <a:moveTo>
                  <a:pt x="0" y="0"/>
                </a:moveTo>
                <a:lnTo>
                  <a:pt x="11445410" y="0"/>
                </a:lnTo>
                <a:lnTo>
                  <a:pt x="11445410" y="11445409"/>
                </a:lnTo>
                <a:lnTo>
                  <a:pt x="0" y="114454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22"/>
          <p:cNvSpPr txBox="1"/>
          <p:nvPr/>
        </p:nvSpPr>
        <p:spPr>
          <a:xfrm>
            <a:off x="3994375" y="4810442"/>
            <a:ext cx="5119886" cy="646430"/>
          </a:xfrm>
          <a:prstGeom prst="rect">
            <a:avLst/>
          </a:prstGeom>
        </p:spPr>
        <p:txBody>
          <a:bodyPr lIns="0" tIns="0" rIns="0" bIns="0" rtlCol="0" anchor="t">
            <a:spAutoFit/>
          </a:bodyPr>
          <a:lstStyle/>
          <a:p>
            <a:pPr algn="ctr">
              <a:lnSpc>
                <a:spcPts val="5319"/>
              </a:lnSpc>
            </a:pPr>
            <a:r>
              <a:rPr lang="en-US" sz="3799">
                <a:solidFill>
                  <a:srgbClr val="FFFFFF"/>
                </a:solidFill>
                <a:latin typeface="Canva Sans Bold"/>
              </a:rPr>
              <a:t>continuos Integration</a:t>
            </a:r>
          </a:p>
        </p:txBody>
      </p:sp>
      <p:sp>
        <p:nvSpPr>
          <p:cNvPr id="23" name="TextBox 23"/>
          <p:cNvSpPr txBox="1"/>
          <p:nvPr/>
        </p:nvSpPr>
        <p:spPr>
          <a:xfrm>
            <a:off x="9644450" y="4802110"/>
            <a:ext cx="4757350" cy="635559"/>
          </a:xfrm>
          <a:prstGeom prst="rect">
            <a:avLst/>
          </a:prstGeom>
        </p:spPr>
        <p:txBody>
          <a:bodyPr wrap="square" lIns="0" tIns="0" rIns="0" bIns="0" rtlCol="0" anchor="t">
            <a:spAutoFit/>
          </a:bodyPr>
          <a:lstStyle/>
          <a:p>
            <a:pPr algn="ctr">
              <a:lnSpc>
                <a:spcPts val="5319"/>
              </a:lnSpc>
            </a:pPr>
            <a:r>
              <a:rPr lang="en-US" sz="3799" dirty="0" err="1">
                <a:solidFill>
                  <a:srgbClr val="FFFFFF"/>
                </a:solidFill>
                <a:latin typeface="Canva Sans Bold"/>
              </a:rPr>
              <a:t>continuos</a:t>
            </a:r>
            <a:r>
              <a:rPr lang="en-US" sz="3799" dirty="0">
                <a:solidFill>
                  <a:srgbClr val="FFFFFF"/>
                </a:solidFill>
                <a:latin typeface="Canva Sans Bold"/>
              </a:rPr>
              <a:t>  delivery</a:t>
            </a:r>
          </a:p>
        </p:txBody>
      </p:sp>
      <p:sp>
        <p:nvSpPr>
          <p:cNvPr id="24" name="TextBox 24"/>
          <p:cNvSpPr txBox="1"/>
          <p:nvPr/>
        </p:nvSpPr>
        <p:spPr>
          <a:xfrm>
            <a:off x="5696462" y="8611870"/>
            <a:ext cx="6203081" cy="646430"/>
          </a:xfrm>
          <a:prstGeom prst="rect">
            <a:avLst/>
          </a:prstGeom>
        </p:spPr>
        <p:txBody>
          <a:bodyPr lIns="0" tIns="0" rIns="0" bIns="0" rtlCol="0" anchor="t">
            <a:spAutoFit/>
          </a:bodyPr>
          <a:lstStyle/>
          <a:p>
            <a:pPr algn="ctr">
              <a:lnSpc>
                <a:spcPts val="5319"/>
              </a:lnSpc>
            </a:pPr>
            <a:r>
              <a:rPr lang="en-US" sz="3799">
                <a:solidFill>
                  <a:srgbClr val="FFFFFF"/>
                </a:solidFill>
                <a:latin typeface="Canva Sans Bold"/>
              </a:rPr>
              <a:t>continuos Deployment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443604" y="8807071"/>
            <a:ext cx="9641780" cy="9629727"/>
          </a:xfrm>
          <a:custGeom>
            <a:avLst/>
            <a:gdLst/>
            <a:ahLst/>
            <a:cxnLst/>
            <a:rect l="l" t="t" r="r" b="b"/>
            <a:pathLst>
              <a:path w="9641780" h="9629727">
                <a:moveTo>
                  <a:pt x="0" y="0"/>
                </a:moveTo>
                <a:lnTo>
                  <a:pt x="9641779" y="0"/>
                </a:lnTo>
                <a:lnTo>
                  <a:pt x="9641779" y="9629727"/>
                </a:lnTo>
                <a:lnTo>
                  <a:pt x="0" y="9629727"/>
                </a:lnTo>
                <a:lnTo>
                  <a:pt x="0" y="0"/>
                </a:lnTo>
                <a:close/>
              </a:path>
            </a:pathLst>
          </a:custGeom>
          <a:blipFill>
            <a:blip r:embed="rId2"/>
            <a:stretch>
              <a:fillRect/>
            </a:stretch>
          </a:blipFill>
        </p:spPr>
      </p:sp>
      <p:grpSp>
        <p:nvGrpSpPr>
          <p:cNvPr id="3" name="Group 3"/>
          <p:cNvGrpSpPr/>
          <p:nvPr/>
        </p:nvGrpSpPr>
        <p:grpSpPr>
          <a:xfrm>
            <a:off x="16984275" y="8807071"/>
            <a:ext cx="1875852" cy="187585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a:off x="-622714" y="1558763"/>
            <a:ext cx="18919544" cy="7394388"/>
          </a:xfrm>
          <a:custGeom>
            <a:avLst/>
            <a:gdLst/>
            <a:ahLst/>
            <a:cxnLst/>
            <a:rect l="l" t="t" r="r" b="b"/>
            <a:pathLst>
              <a:path w="18919544" h="7394388">
                <a:moveTo>
                  <a:pt x="0" y="0"/>
                </a:moveTo>
                <a:lnTo>
                  <a:pt x="18919543" y="0"/>
                </a:lnTo>
                <a:lnTo>
                  <a:pt x="18919543" y="7394389"/>
                </a:lnTo>
                <a:lnTo>
                  <a:pt x="0" y="7394389"/>
                </a:lnTo>
                <a:lnTo>
                  <a:pt x="0" y="0"/>
                </a:lnTo>
                <a:close/>
              </a:path>
            </a:pathLst>
          </a:custGeom>
          <a:blipFill>
            <a:blip r:embed="rId3"/>
            <a:stretch>
              <a:fillRect/>
            </a:stretch>
          </a:blipFill>
        </p:spPr>
      </p:sp>
      <p:sp>
        <p:nvSpPr>
          <p:cNvPr id="7" name="TextBox 7"/>
          <p:cNvSpPr txBox="1"/>
          <p:nvPr/>
        </p:nvSpPr>
        <p:spPr>
          <a:xfrm>
            <a:off x="241798" y="-152400"/>
            <a:ext cx="7759201" cy="1401438"/>
          </a:xfrm>
          <a:prstGeom prst="rect">
            <a:avLst/>
          </a:prstGeom>
        </p:spPr>
        <p:txBody>
          <a:bodyPr wrap="square" lIns="0" tIns="0" rIns="0" bIns="0" rtlCol="0" anchor="t">
            <a:spAutoFit/>
          </a:bodyPr>
          <a:lstStyle/>
          <a:p>
            <a:pPr algn="ctr">
              <a:lnSpc>
                <a:spcPts val="11480"/>
              </a:lnSpc>
            </a:pPr>
            <a:r>
              <a:rPr lang="en-US" sz="8200" dirty="0">
                <a:solidFill>
                  <a:srgbClr val="0070C0"/>
                </a:solidFill>
                <a:latin typeface="Canva Sans Bold"/>
              </a:rPr>
              <a:t>Architecture</a:t>
            </a:r>
          </a:p>
        </p:txBody>
      </p:sp>
      <p:sp>
        <p:nvSpPr>
          <p:cNvPr id="8" name="TextBox 8"/>
          <p:cNvSpPr txBox="1"/>
          <p:nvPr/>
        </p:nvSpPr>
        <p:spPr>
          <a:xfrm>
            <a:off x="6254849" y="8857902"/>
            <a:ext cx="5778302"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CI CD PIPELINING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74848" y="216561"/>
            <a:ext cx="18013152" cy="10785260"/>
          </a:xfrm>
          <a:prstGeom prst="rect">
            <a:avLst/>
          </a:prstGeom>
        </p:spPr>
        <p:txBody>
          <a:bodyPr lIns="0" tIns="0" rIns="0" bIns="0" rtlCol="0" anchor="t">
            <a:spAutoFit/>
          </a:bodyPr>
          <a:lstStyle/>
          <a:p>
            <a:pPr>
              <a:lnSpc>
                <a:spcPts val="5599"/>
              </a:lnSpc>
            </a:pPr>
            <a:r>
              <a:rPr lang="en-US" sz="3999" dirty="0">
                <a:solidFill>
                  <a:srgbClr val="048AFF"/>
                </a:solidFill>
                <a:latin typeface="Canva Sans Bold"/>
              </a:rPr>
              <a:t>Continuous Integration (CI) Tools:</a:t>
            </a:r>
          </a:p>
          <a:p>
            <a:pPr marL="712470" lvl="1" indent="-356235">
              <a:lnSpc>
                <a:spcPts val="4620"/>
              </a:lnSpc>
              <a:buFont typeface="Arial"/>
              <a:buChar char="•"/>
            </a:pPr>
            <a:r>
              <a:rPr lang="en-US" sz="4400" dirty="0">
                <a:solidFill>
                  <a:srgbClr val="048AFF"/>
                </a:solidFill>
                <a:latin typeface="Canva Sans Semi-Bold"/>
              </a:rPr>
              <a:t>Jenkins</a:t>
            </a:r>
            <a:r>
              <a:rPr lang="en-US" sz="3300" dirty="0">
                <a:solidFill>
                  <a:srgbClr val="FFFFFF"/>
                </a:solidFill>
                <a:latin typeface="Canva Sans"/>
              </a:rPr>
              <a:t>: Jenkins is one of the most popular CI/CD tools and is primarily used for continuous integration. It can automate building, testing, and deployment of code changes.</a:t>
            </a:r>
          </a:p>
          <a:p>
            <a:pPr marL="712470" lvl="1" indent="-356235">
              <a:lnSpc>
                <a:spcPts val="4620"/>
              </a:lnSpc>
              <a:buFont typeface="Arial"/>
              <a:buChar char="•"/>
            </a:pPr>
            <a:r>
              <a:rPr lang="en-US" sz="4400" dirty="0">
                <a:solidFill>
                  <a:srgbClr val="048AFF"/>
                </a:solidFill>
                <a:latin typeface="Canva Sans Semi-Bold"/>
              </a:rPr>
              <a:t>Git</a:t>
            </a:r>
            <a:r>
              <a:rPr lang="en-US" sz="3300" dirty="0">
                <a:solidFill>
                  <a:srgbClr val="FFFFFF"/>
                </a:solidFill>
                <a:latin typeface="Canva Sans"/>
              </a:rPr>
              <a:t>: While Git is primarily a version control system, it's an essential part of the CI process as it allows developers to collaborate and manage source code, enabling CI pipelines to build and test code from Git repositories.</a:t>
            </a:r>
          </a:p>
          <a:p>
            <a:pPr>
              <a:lnSpc>
                <a:spcPts val="5179"/>
              </a:lnSpc>
            </a:pPr>
            <a:r>
              <a:rPr lang="en-US" sz="3699" b="1" dirty="0">
                <a:solidFill>
                  <a:srgbClr val="048AFF"/>
                </a:solidFill>
                <a:latin typeface="Canva Sans Semi-Bold"/>
              </a:rPr>
              <a:t>C</a:t>
            </a:r>
            <a:r>
              <a:rPr lang="en-US" sz="3699" dirty="0">
                <a:solidFill>
                  <a:srgbClr val="048AFF"/>
                </a:solidFill>
                <a:latin typeface="Canva Sans Bold"/>
              </a:rPr>
              <a:t>ontinuous Deployment (CD) Tools:</a:t>
            </a:r>
          </a:p>
          <a:p>
            <a:pPr marL="712470" lvl="1" indent="-356235">
              <a:lnSpc>
                <a:spcPts val="4620"/>
              </a:lnSpc>
              <a:buFont typeface="Arial"/>
              <a:buChar char="•"/>
            </a:pPr>
            <a:r>
              <a:rPr lang="en-US" sz="4400" dirty="0">
                <a:solidFill>
                  <a:srgbClr val="048AFF"/>
                </a:solidFill>
                <a:latin typeface="Canva Sans Semi-Bold"/>
              </a:rPr>
              <a:t>Kubernetes</a:t>
            </a:r>
            <a:r>
              <a:rPr lang="en-US" sz="3300" dirty="0">
                <a:solidFill>
                  <a:srgbClr val="FFFFFF"/>
                </a:solidFill>
                <a:latin typeface="Canva Sans"/>
              </a:rPr>
              <a:t>: Kubernetes is a container orchestration platform, and it plays a significant role in the CD process. It can be used for automating the deployment and scaling of containerized applications, making it a CD tool.</a:t>
            </a:r>
          </a:p>
          <a:p>
            <a:pPr marL="712470" lvl="1" indent="-356235">
              <a:lnSpc>
                <a:spcPts val="4620"/>
              </a:lnSpc>
              <a:buFont typeface="Arial"/>
              <a:buChar char="•"/>
            </a:pPr>
            <a:r>
              <a:rPr lang="en-US" sz="4400" dirty="0">
                <a:solidFill>
                  <a:srgbClr val="048AFF"/>
                </a:solidFill>
                <a:latin typeface="Canva Sans Semi-Bold"/>
              </a:rPr>
              <a:t>Docker</a:t>
            </a:r>
            <a:r>
              <a:rPr lang="en-US" sz="3300" dirty="0">
                <a:solidFill>
                  <a:srgbClr val="FFFFFF"/>
                </a:solidFill>
                <a:latin typeface="Canva Sans"/>
              </a:rPr>
              <a:t>: Docker is primarily a containerization tool, but it's crucial for CD as it enables the packaging and deployment of applications in containers, ensuring consistency across different environments.</a:t>
            </a:r>
          </a:p>
          <a:p>
            <a:pPr marL="712470" lvl="1" indent="-356235">
              <a:lnSpc>
                <a:spcPts val="4620"/>
              </a:lnSpc>
              <a:buFont typeface="Arial"/>
              <a:buChar char="•"/>
            </a:pPr>
            <a:r>
              <a:rPr lang="en-US" sz="4400" dirty="0" err="1">
                <a:solidFill>
                  <a:srgbClr val="048AFF"/>
                </a:solidFill>
                <a:latin typeface="Canva Sans Semi-Bold"/>
              </a:rPr>
              <a:t>ArgoCD</a:t>
            </a:r>
            <a:r>
              <a:rPr lang="en-US" sz="3300" dirty="0">
                <a:solidFill>
                  <a:srgbClr val="FFFFFF"/>
                </a:solidFill>
                <a:latin typeface="Canva Sans"/>
              </a:rPr>
              <a:t>: </a:t>
            </a:r>
            <a:r>
              <a:rPr lang="en-US" sz="3300" dirty="0" err="1">
                <a:solidFill>
                  <a:srgbClr val="FFFFFF"/>
                </a:solidFill>
                <a:latin typeface="Canva Sans"/>
              </a:rPr>
              <a:t>ArgoCD</a:t>
            </a:r>
            <a:r>
              <a:rPr lang="en-US" sz="3300" dirty="0">
                <a:solidFill>
                  <a:srgbClr val="FFFFFF"/>
                </a:solidFill>
                <a:latin typeface="Canva Sans"/>
              </a:rPr>
              <a:t> is a tool for declarative, </a:t>
            </a:r>
            <a:r>
              <a:rPr lang="en-US" sz="3300" dirty="0" err="1">
                <a:solidFill>
                  <a:srgbClr val="FFFFFF"/>
                </a:solidFill>
                <a:latin typeface="Canva Sans"/>
              </a:rPr>
              <a:t>GitOps</a:t>
            </a:r>
            <a:r>
              <a:rPr lang="en-US" sz="3300" dirty="0">
                <a:solidFill>
                  <a:srgbClr val="FFFFFF"/>
                </a:solidFill>
                <a:latin typeface="Canva Sans"/>
              </a:rPr>
              <a:t>-based continuous deployment. It helps automate the deployment of applications to Kubernetes clusters by syncing with a Git repository.</a:t>
            </a:r>
          </a:p>
          <a:p>
            <a:pPr algn="ctr">
              <a:lnSpc>
                <a:spcPts val="4620"/>
              </a:lnSpc>
            </a:pPr>
            <a:endParaRPr lang="en-US" sz="3300" dirty="0">
              <a:solidFill>
                <a:srgbClr val="FFFFFF"/>
              </a:solidFill>
              <a:latin typeface="Canva Sans"/>
            </a:endParaRPr>
          </a:p>
        </p:txBody>
      </p:sp>
      <p:grpSp>
        <p:nvGrpSpPr>
          <p:cNvPr id="3" name="Group 3"/>
          <p:cNvGrpSpPr/>
          <p:nvPr/>
        </p:nvGrpSpPr>
        <p:grpSpPr>
          <a:xfrm>
            <a:off x="16764000" y="-721365"/>
            <a:ext cx="1875852" cy="187585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561962"/>
            <a:ext cx="16230600" cy="5642955"/>
          </a:xfrm>
          <a:prstGeom prst="rect">
            <a:avLst/>
          </a:prstGeom>
        </p:spPr>
        <p:txBody>
          <a:bodyPr lIns="0" tIns="0" rIns="0" bIns="0" rtlCol="0" anchor="t">
            <a:spAutoFit/>
          </a:bodyPr>
          <a:lstStyle/>
          <a:p>
            <a:pPr>
              <a:lnSpc>
                <a:spcPts val="5599"/>
              </a:lnSpc>
            </a:pPr>
            <a:r>
              <a:rPr lang="en-US" sz="3999" dirty="0">
                <a:solidFill>
                  <a:srgbClr val="0070C0"/>
                </a:solidFill>
                <a:latin typeface="Canva Sans Bold"/>
              </a:rPr>
              <a:t>Additional Tools</a:t>
            </a:r>
            <a:r>
              <a:rPr lang="en-US" sz="3999" dirty="0">
                <a:solidFill>
                  <a:srgbClr val="0070C0"/>
                </a:solidFill>
                <a:latin typeface="Canva Sans Semi-Bold"/>
              </a:rPr>
              <a:t>:</a:t>
            </a:r>
          </a:p>
          <a:p>
            <a:pPr marL="734059" lvl="1" indent="-367030">
              <a:lnSpc>
                <a:spcPts val="4759"/>
              </a:lnSpc>
              <a:buFont typeface="Arial"/>
              <a:buChar char="•"/>
            </a:pPr>
            <a:r>
              <a:rPr lang="en-US" sz="3399" dirty="0">
                <a:solidFill>
                  <a:srgbClr val="048AFF"/>
                </a:solidFill>
                <a:latin typeface="Canva Sans Bold"/>
              </a:rPr>
              <a:t>AWS</a:t>
            </a:r>
            <a:r>
              <a:rPr lang="en-US" sz="3399" dirty="0">
                <a:solidFill>
                  <a:srgbClr val="FFFFFF"/>
                </a:solidFill>
                <a:latin typeface="Canva Sans"/>
              </a:rPr>
              <a:t>: While AWS itself is not a CI/CD tool, it provides various services and resources that can be integrated into a CI/CD pipeline, such as EC2 instances for Jenkins, AWS </a:t>
            </a:r>
            <a:r>
              <a:rPr lang="en-US" sz="3399" dirty="0" err="1">
                <a:solidFill>
                  <a:srgbClr val="FFFFFF"/>
                </a:solidFill>
                <a:latin typeface="Canva Sans"/>
              </a:rPr>
              <a:t>CodePipeline</a:t>
            </a:r>
            <a:r>
              <a:rPr lang="en-US" sz="3399" dirty="0">
                <a:solidFill>
                  <a:srgbClr val="FFFFFF"/>
                </a:solidFill>
                <a:latin typeface="Canva Sans"/>
              </a:rPr>
              <a:t> for building CI/CD pipelines, and AWS Elastic Beanstalk for deploying applications.</a:t>
            </a:r>
          </a:p>
          <a:p>
            <a:pPr marL="755649" lvl="1" indent="-377824">
              <a:lnSpc>
                <a:spcPts val="4899"/>
              </a:lnSpc>
              <a:buFont typeface="Arial"/>
              <a:buChar char="•"/>
            </a:pPr>
            <a:r>
              <a:rPr lang="en-US" sz="3499" dirty="0">
                <a:solidFill>
                  <a:srgbClr val="048AFF"/>
                </a:solidFill>
                <a:latin typeface="Canva Sans Bold"/>
              </a:rPr>
              <a:t>SonarQube</a:t>
            </a:r>
            <a:r>
              <a:rPr lang="en-US" sz="3499" dirty="0">
                <a:solidFill>
                  <a:srgbClr val="FFFFFF"/>
                </a:solidFill>
                <a:latin typeface="Canva Sans"/>
              </a:rPr>
              <a:t>: SonarQube is not a CI/CD tool, but it's often integrated into CI pipelines for code quality and security analysis. It helps identify and address code issues early in the development process.</a:t>
            </a:r>
          </a:p>
          <a:p>
            <a:pPr algn="ctr">
              <a:lnSpc>
                <a:spcPts val="4759"/>
              </a:lnSpc>
            </a:pPr>
            <a:endParaRPr lang="en-US" sz="3499" dirty="0">
              <a:solidFill>
                <a:srgbClr val="FFFFFF"/>
              </a:solidFill>
              <a:latin typeface="Canva Sans"/>
            </a:endParaRPr>
          </a:p>
        </p:txBody>
      </p:sp>
      <p:sp>
        <p:nvSpPr>
          <p:cNvPr id="3" name="TextBox 3"/>
          <p:cNvSpPr txBox="1"/>
          <p:nvPr/>
        </p:nvSpPr>
        <p:spPr>
          <a:xfrm>
            <a:off x="235584" y="6040107"/>
            <a:ext cx="18288000" cy="3804285"/>
          </a:xfrm>
          <a:prstGeom prst="rect">
            <a:avLst/>
          </a:prstGeom>
        </p:spPr>
        <p:txBody>
          <a:bodyPr lIns="0" tIns="0" rIns="0" bIns="0" rtlCol="0" anchor="t">
            <a:spAutoFit/>
          </a:bodyPr>
          <a:lstStyle/>
          <a:p>
            <a:pPr>
              <a:lnSpc>
                <a:spcPts val="5039"/>
              </a:lnSpc>
            </a:pPr>
            <a:r>
              <a:rPr lang="en-US" sz="3599" dirty="0">
                <a:solidFill>
                  <a:srgbClr val="FFFFFF"/>
                </a:solidFill>
                <a:latin typeface="Canva Sans"/>
              </a:rPr>
              <a:t>In a typical CI/CD pipeline, Git is used for version control, Jenkins handles CI tasks (build and test), and Kubernetes and Docker (along with </a:t>
            </a:r>
            <a:r>
              <a:rPr lang="en-US" sz="3599" dirty="0" err="1">
                <a:solidFill>
                  <a:srgbClr val="FFFFFF"/>
                </a:solidFill>
                <a:latin typeface="Canva Sans"/>
              </a:rPr>
              <a:t>ArgoCD</a:t>
            </a:r>
            <a:r>
              <a:rPr lang="en-US" sz="3599" dirty="0">
                <a:solidFill>
                  <a:srgbClr val="FFFFFF"/>
                </a:solidFill>
                <a:latin typeface="Canva Sans"/>
              </a:rPr>
              <a:t>) are involved in CD, ensuring</a:t>
            </a:r>
            <a:r>
              <a:rPr lang="en-US" sz="3599" dirty="0">
                <a:solidFill>
                  <a:srgbClr val="048AFF"/>
                </a:solidFill>
                <a:latin typeface="Canva Sans"/>
              </a:rPr>
              <a:t> deployment</a:t>
            </a:r>
            <a:r>
              <a:rPr lang="en-US" sz="3599" dirty="0">
                <a:solidFill>
                  <a:srgbClr val="FFFFFF"/>
                </a:solidFill>
                <a:latin typeface="Canva Sans"/>
              </a:rPr>
              <a:t> and scaling of applications. AWS services complement these tools by providing infrastructure resources, hosting environments, and orchestration capabilities. SonarQube fits into the</a:t>
            </a:r>
            <a:r>
              <a:rPr lang="en-US" sz="3599" dirty="0">
                <a:solidFill>
                  <a:srgbClr val="048AFF"/>
                </a:solidFill>
                <a:latin typeface="Canva Sans"/>
              </a:rPr>
              <a:t> </a:t>
            </a:r>
            <a:r>
              <a:rPr lang="en-US" sz="3599" dirty="0">
                <a:solidFill>
                  <a:srgbClr val="048AFF"/>
                </a:solidFill>
                <a:latin typeface="Canva Sans Bold"/>
              </a:rPr>
              <a:t>CI stage</a:t>
            </a:r>
            <a:r>
              <a:rPr lang="en-US" sz="3599" dirty="0">
                <a:solidFill>
                  <a:srgbClr val="048AFF"/>
                </a:solidFill>
                <a:latin typeface="Canva Sans"/>
              </a:rPr>
              <a:t> </a:t>
            </a:r>
            <a:r>
              <a:rPr lang="en-US" sz="3599" dirty="0">
                <a:solidFill>
                  <a:srgbClr val="FFFFFF"/>
                </a:solidFill>
                <a:latin typeface="Canva Sans"/>
              </a:rPr>
              <a:t>for code quality analysis.</a:t>
            </a:r>
          </a:p>
        </p:txBody>
      </p:sp>
      <p:sp>
        <p:nvSpPr>
          <p:cNvPr id="4" name="Freeform 4"/>
          <p:cNvSpPr/>
          <p:nvPr/>
        </p:nvSpPr>
        <p:spPr>
          <a:xfrm>
            <a:off x="16073037" y="-6257256"/>
            <a:ext cx="9641780" cy="9629727"/>
          </a:xfrm>
          <a:custGeom>
            <a:avLst/>
            <a:gdLst/>
            <a:ahLst/>
            <a:cxnLst/>
            <a:rect l="l" t="t" r="r" b="b"/>
            <a:pathLst>
              <a:path w="9641780" h="9629727">
                <a:moveTo>
                  <a:pt x="0" y="0"/>
                </a:moveTo>
                <a:lnTo>
                  <a:pt x="9641779" y="0"/>
                </a:lnTo>
                <a:lnTo>
                  <a:pt x="9641779" y="9629728"/>
                </a:lnTo>
                <a:lnTo>
                  <a:pt x="0" y="9629728"/>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TotalTime>
  <Words>3234</Words>
  <Application>Microsoft Office PowerPoint</Application>
  <PresentationFormat>Custom</PresentationFormat>
  <Paragraphs>206</Paragraphs>
  <Slides>31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DM Sans Semi-Bold</vt:lpstr>
      <vt:lpstr>Canva Sans Semi-Bold</vt:lpstr>
      <vt:lpstr>Copperplate Gothic 32 AB</vt:lpstr>
      <vt:lpstr>Calibri</vt:lpstr>
      <vt:lpstr>DM Sans Italics</vt:lpstr>
      <vt:lpstr>Copperplate Gothic 32 AB Bold</vt:lpstr>
      <vt:lpstr>DM Sans Bold Italics</vt:lpstr>
      <vt:lpstr>Canva Sans Italics</vt:lpstr>
      <vt:lpstr>Canva Sans</vt:lpstr>
      <vt:lpstr>Arial</vt:lpstr>
      <vt:lpstr>Canva Sans Bold</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Professional Technology Business Project Presentation</dc:title>
  <dc:creator>G Bharti</dc:creator>
  <cp:lastModifiedBy>Golla Bharathi</cp:lastModifiedBy>
  <cp:revision>6</cp:revision>
  <dcterms:created xsi:type="dcterms:W3CDTF">2006-08-16T00:00:00Z</dcterms:created>
  <dcterms:modified xsi:type="dcterms:W3CDTF">2024-05-28T16:28:31Z</dcterms:modified>
  <dc:identifier>DAFzF8K9sp8</dc:identifier>
</cp:coreProperties>
</file>